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2" r:id="rId2"/>
    <p:sldId id="262" r:id="rId3"/>
    <p:sldId id="271" r:id="rId4"/>
    <p:sldId id="269" r:id="rId5"/>
    <p:sldId id="270" r:id="rId6"/>
    <p:sldId id="286" r:id="rId7"/>
    <p:sldId id="272" r:id="rId8"/>
    <p:sldId id="279" r:id="rId9"/>
    <p:sldId id="280" r:id="rId10"/>
    <p:sldId id="273" r:id="rId11"/>
    <p:sldId id="274" r:id="rId12"/>
    <p:sldId id="275" r:id="rId13"/>
    <p:sldId id="290" r:id="rId14"/>
    <p:sldId id="287" r:id="rId15"/>
    <p:sldId id="276" r:id="rId16"/>
    <p:sldId id="278" r:id="rId17"/>
    <p:sldId id="277" r:id="rId18"/>
    <p:sldId id="281" r:id="rId19"/>
    <p:sldId id="288" r:id="rId20"/>
    <p:sldId id="263" r:id="rId21"/>
    <p:sldId id="264" r:id="rId22"/>
    <p:sldId id="265" r:id="rId23"/>
    <p:sldId id="289" r:id="rId24"/>
    <p:sldId id="291" r:id="rId25"/>
    <p:sldId id="283"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TN1Uq1ipnv96q+dibzqbJQ==" hashData="ZVEUaCzf4gmDVgaKYgcKMbZ+89c="/>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CCFF"/>
    <a:srgbClr val="92D050"/>
    <a:srgbClr val="FAC090"/>
    <a:srgbClr val="7030A0"/>
    <a:srgbClr val="4F81BD"/>
    <a:srgbClr val="00B050"/>
    <a:srgbClr val="B3A2C7"/>
    <a:srgbClr val="FFC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08" autoAdjust="0"/>
    <p:restoredTop sz="94695" autoAdjust="0"/>
  </p:normalViewPr>
  <p:slideViewPr>
    <p:cSldViewPr>
      <p:cViewPr varScale="1">
        <p:scale>
          <a:sx n="65" d="100"/>
          <a:sy n="65" d="100"/>
        </p:scale>
        <p:origin x="-1428" y="-1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D51B5D-F577-4FE3-A31F-B034A5A36DCA}" type="datetimeFigureOut">
              <a:rPr lang="tr-TR" smtClean="0"/>
              <a:t>28.4.2013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4B12A6-D9FF-4564-BA81-2D8311FED4FF}" type="slidenum">
              <a:rPr lang="tr-TR" smtClean="0"/>
              <a:t>‹#›</a:t>
            </a:fld>
            <a:endParaRPr lang="tr-TR"/>
          </a:p>
        </p:txBody>
      </p:sp>
    </p:spTree>
    <p:extLst>
      <p:ext uri="{BB962C8B-B14F-4D97-AF65-F5344CB8AC3E}">
        <p14:creationId xmlns:p14="http://schemas.microsoft.com/office/powerpoint/2010/main" val="17776658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CA4B12A6-D9FF-4564-BA81-2D8311FED4FF}" type="slidenum">
              <a:rPr lang="tr-TR" smtClean="0"/>
              <a:t>3</a:t>
            </a:fld>
            <a:endParaRPr lang="tr-TR"/>
          </a:p>
        </p:txBody>
      </p:sp>
    </p:spTree>
    <p:extLst>
      <p:ext uri="{BB962C8B-B14F-4D97-AF65-F5344CB8AC3E}">
        <p14:creationId xmlns:p14="http://schemas.microsoft.com/office/powerpoint/2010/main" val="2052233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CD884D78-282F-4792-BB4D-05EFB9C195E9}" type="datetimeFigureOut">
              <a:rPr lang="tr-TR" smtClean="0"/>
              <a:t>28.4.2013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E0262C3-BC4C-48F0-ACE5-06EEA0BAF37A}" type="slidenum">
              <a:rPr lang="tr-TR" smtClean="0"/>
              <a:t>‹#›</a:t>
            </a:fld>
            <a:endParaRPr lang="tr-TR"/>
          </a:p>
        </p:txBody>
      </p:sp>
    </p:spTree>
    <p:extLst>
      <p:ext uri="{BB962C8B-B14F-4D97-AF65-F5344CB8AC3E}">
        <p14:creationId xmlns:p14="http://schemas.microsoft.com/office/powerpoint/2010/main" val="3220610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D884D78-282F-4792-BB4D-05EFB9C195E9}" type="datetimeFigureOut">
              <a:rPr lang="tr-TR" smtClean="0"/>
              <a:t>28.4.2013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E0262C3-BC4C-48F0-ACE5-06EEA0BAF37A}" type="slidenum">
              <a:rPr lang="tr-TR" smtClean="0"/>
              <a:t>‹#›</a:t>
            </a:fld>
            <a:endParaRPr lang="tr-TR"/>
          </a:p>
        </p:txBody>
      </p:sp>
    </p:spTree>
    <p:extLst>
      <p:ext uri="{BB962C8B-B14F-4D97-AF65-F5344CB8AC3E}">
        <p14:creationId xmlns:p14="http://schemas.microsoft.com/office/powerpoint/2010/main" val="236274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D884D78-282F-4792-BB4D-05EFB9C195E9}" type="datetimeFigureOut">
              <a:rPr lang="tr-TR" smtClean="0"/>
              <a:t>28.4.2013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E0262C3-BC4C-48F0-ACE5-06EEA0BAF37A}" type="slidenum">
              <a:rPr lang="tr-TR" smtClean="0"/>
              <a:t>‹#›</a:t>
            </a:fld>
            <a:endParaRPr lang="tr-TR"/>
          </a:p>
        </p:txBody>
      </p:sp>
    </p:spTree>
    <p:extLst>
      <p:ext uri="{BB962C8B-B14F-4D97-AF65-F5344CB8AC3E}">
        <p14:creationId xmlns:p14="http://schemas.microsoft.com/office/powerpoint/2010/main" val="3547462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D884D78-282F-4792-BB4D-05EFB9C195E9}" type="datetimeFigureOut">
              <a:rPr lang="tr-TR" smtClean="0"/>
              <a:t>28.4.2013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E0262C3-BC4C-48F0-ACE5-06EEA0BAF37A}" type="slidenum">
              <a:rPr lang="tr-TR" smtClean="0"/>
              <a:t>‹#›</a:t>
            </a:fld>
            <a:endParaRPr lang="tr-TR"/>
          </a:p>
        </p:txBody>
      </p:sp>
    </p:spTree>
    <p:extLst>
      <p:ext uri="{BB962C8B-B14F-4D97-AF65-F5344CB8AC3E}">
        <p14:creationId xmlns:p14="http://schemas.microsoft.com/office/powerpoint/2010/main" val="1062203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CD884D78-282F-4792-BB4D-05EFB9C195E9}" type="datetimeFigureOut">
              <a:rPr lang="tr-TR" smtClean="0"/>
              <a:t>28.4.2013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E0262C3-BC4C-48F0-ACE5-06EEA0BAF37A}" type="slidenum">
              <a:rPr lang="tr-TR" smtClean="0"/>
              <a:t>‹#›</a:t>
            </a:fld>
            <a:endParaRPr lang="tr-TR"/>
          </a:p>
        </p:txBody>
      </p:sp>
    </p:spTree>
    <p:extLst>
      <p:ext uri="{BB962C8B-B14F-4D97-AF65-F5344CB8AC3E}">
        <p14:creationId xmlns:p14="http://schemas.microsoft.com/office/powerpoint/2010/main" val="1624575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CD884D78-282F-4792-BB4D-05EFB9C195E9}" type="datetimeFigureOut">
              <a:rPr lang="tr-TR" smtClean="0"/>
              <a:t>28.4.2013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E0262C3-BC4C-48F0-ACE5-06EEA0BAF37A}" type="slidenum">
              <a:rPr lang="tr-TR" smtClean="0"/>
              <a:t>‹#›</a:t>
            </a:fld>
            <a:endParaRPr lang="tr-TR"/>
          </a:p>
        </p:txBody>
      </p:sp>
    </p:spTree>
    <p:extLst>
      <p:ext uri="{BB962C8B-B14F-4D97-AF65-F5344CB8AC3E}">
        <p14:creationId xmlns:p14="http://schemas.microsoft.com/office/powerpoint/2010/main" val="2647072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CD884D78-282F-4792-BB4D-05EFB9C195E9}" type="datetimeFigureOut">
              <a:rPr lang="tr-TR" smtClean="0"/>
              <a:t>28.4.2013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8E0262C3-BC4C-48F0-ACE5-06EEA0BAF37A}" type="slidenum">
              <a:rPr lang="tr-TR" smtClean="0"/>
              <a:t>‹#›</a:t>
            </a:fld>
            <a:endParaRPr lang="tr-TR"/>
          </a:p>
        </p:txBody>
      </p:sp>
    </p:spTree>
    <p:extLst>
      <p:ext uri="{BB962C8B-B14F-4D97-AF65-F5344CB8AC3E}">
        <p14:creationId xmlns:p14="http://schemas.microsoft.com/office/powerpoint/2010/main" val="1328085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CD884D78-282F-4792-BB4D-05EFB9C195E9}" type="datetimeFigureOut">
              <a:rPr lang="tr-TR" smtClean="0"/>
              <a:t>28.4.2013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8E0262C3-BC4C-48F0-ACE5-06EEA0BAF37A}" type="slidenum">
              <a:rPr lang="tr-TR" smtClean="0"/>
              <a:t>‹#›</a:t>
            </a:fld>
            <a:endParaRPr lang="tr-TR"/>
          </a:p>
        </p:txBody>
      </p:sp>
    </p:spTree>
    <p:extLst>
      <p:ext uri="{BB962C8B-B14F-4D97-AF65-F5344CB8AC3E}">
        <p14:creationId xmlns:p14="http://schemas.microsoft.com/office/powerpoint/2010/main" val="3418526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D884D78-282F-4792-BB4D-05EFB9C195E9}" type="datetimeFigureOut">
              <a:rPr lang="tr-TR" smtClean="0"/>
              <a:t>28.4.2013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8E0262C3-BC4C-48F0-ACE5-06EEA0BAF37A}" type="slidenum">
              <a:rPr lang="tr-TR" smtClean="0"/>
              <a:t>‹#›</a:t>
            </a:fld>
            <a:endParaRPr lang="tr-TR"/>
          </a:p>
        </p:txBody>
      </p:sp>
    </p:spTree>
    <p:extLst>
      <p:ext uri="{BB962C8B-B14F-4D97-AF65-F5344CB8AC3E}">
        <p14:creationId xmlns:p14="http://schemas.microsoft.com/office/powerpoint/2010/main" val="889094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D884D78-282F-4792-BB4D-05EFB9C195E9}" type="datetimeFigureOut">
              <a:rPr lang="tr-TR" smtClean="0"/>
              <a:t>28.4.2013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E0262C3-BC4C-48F0-ACE5-06EEA0BAF37A}" type="slidenum">
              <a:rPr lang="tr-TR" smtClean="0"/>
              <a:t>‹#›</a:t>
            </a:fld>
            <a:endParaRPr lang="tr-TR"/>
          </a:p>
        </p:txBody>
      </p:sp>
    </p:spTree>
    <p:extLst>
      <p:ext uri="{BB962C8B-B14F-4D97-AF65-F5344CB8AC3E}">
        <p14:creationId xmlns:p14="http://schemas.microsoft.com/office/powerpoint/2010/main" val="4159575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D884D78-282F-4792-BB4D-05EFB9C195E9}" type="datetimeFigureOut">
              <a:rPr lang="tr-TR" smtClean="0"/>
              <a:t>28.4.2013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E0262C3-BC4C-48F0-ACE5-06EEA0BAF37A}" type="slidenum">
              <a:rPr lang="tr-TR" smtClean="0"/>
              <a:t>‹#›</a:t>
            </a:fld>
            <a:endParaRPr lang="tr-TR"/>
          </a:p>
        </p:txBody>
      </p:sp>
    </p:spTree>
    <p:extLst>
      <p:ext uri="{BB962C8B-B14F-4D97-AF65-F5344CB8AC3E}">
        <p14:creationId xmlns:p14="http://schemas.microsoft.com/office/powerpoint/2010/main" val="3482729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884D78-282F-4792-BB4D-05EFB9C195E9}" type="datetimeFigureOut">
              <a:rPr lang="tr-TR" smtClean="0"/>
              <a:t>28.4.2013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0262C3-BC4C-48F0-ACE5-06EEA0BAF37A}" type="slidenum">
              <a:rPr lang="tr-TR" smtClean="0"/>
              <a:t>‹#›</a:t>
            </a:fld>
            <a:endParaRPr lang="tr-TR"/>
          </a:p>
        </p:txBody>
      </p:sp>
    </p:spTree>
    <p:extLst>
      <p:ext uri="{BB962C8B-B14F-4D97-AF65-F5344CB8AC3E}">
        <p14:creationId xmlns:p14="http://schemas.microsoft.com/office/powerpoint/2010/main" val="40974515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omeraskerden@hotmail.com.tr"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hyperlink" Target="mailto:omeraskerden@hotmail.com.tr"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hyperlink" Target="mailto:omeraskerden@hotmail.com.tr" TargetMode="Externa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hyperlink" Target="mailto:omeraskerden@hotmail.com.tr" TargetMode="Externa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hyperlink" Target="mailto:omeraskerden@hotmail.com.tr" TargetMode="Externa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hyperlink" Target="mailto:omeraskerden@hotmail.com.tr"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hyperlink" Target="mailto:omeraskerden@hotmail.com.tr" TargetMode="Externa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mailto:omeraskerden@hotmail.com.tr"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mailto:omeraskerden@hotmail.com.tr"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hyperlink" Target="mailto:omeraskerden@hotmail.com.tr" TargetMode="Externa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hyperlink" Target="mailto:omeraskerden@hotmail.com.tr"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mailto:omeraskerden@hotmail.com.tr"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907704" y="144774"/>
            <a:ext cx="5184576" cy="1556034"/>
          </a:xfrm>
          <a:prstGeom prst="rect">
            <a:avLst/>
          </a:prstGeom>
          <a:solidFill>
            <a:schemeClr val="accent6">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5400" b="1" dirty="0" smtClean="0">
                <a:solidFill>
                  <a:srgbClr val="FF0000"/>
                </a:solidFill>
              </a:rPr>
              <a:t>ARAKESİT</a:t>
            </a:r>
          </a:p>
          <a:p>
            <a:pPr algn="ctr"/>
            <a:r>
              <a:rPr lang="tr-TR" sz="5400" b="1" dirty="0" smtClean="0">
                <a:solidFill>
                  <a:srgbClr val="FF0000"/>
                </a:solidFill>
              </a:rPr>
              <a:t>PİRAMİTLER</a:t>
            </a:r>
            <a:endParaRPr lang="tr-TR" sz="5400" b="1" dirty="0">
              <a:solidFill>
                <a:srgbClr val="FF0000"/>
              </a:solidFill>
            </a:endParaRPr>
          </a:p>
        </p:txBody>
      </p:sp>
      <p:sp>
        <p:nvSpPr>
          <p:cNvPr id="4" name="Dikdörtgen 3"/>
          <p:cNvSpPr/>
          <p:nvPr/>
        </p:nvSpPr>
        <p:spPr>
          <a:xfrm>
            <a:off x="107504" y="4005064"/>
            <a:ext cx="8928992" cy="2664296"/>
          </a:xfrm>
          <a:prstGeom prst="rect">
            <a:avLst/>
          </a:prstGeom>
          <a:solidFill>
            <a:schemeClr val="accent6">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tr-TR" sz="4400" b="1" dirty="0" smtClean="0">
                <a:solidFill>
                  <a:srgbClr val="FF0000"/>
                </a:solidFill>
              </a:rPr>
              <a:t>ÖMER ASKERDEN</a:t>
            </a:r>
          </a:p>
          <a:p>
            <a:r>
              <a:rPr lang="tr-TR" sz="4400" b="1" dirty="0" smtClean="0">
                <a:solidFill>
                  <a:srgbClr val="FF0000"/>
                </a:solidFill>
              </a:rPr>
              <a:t>PİRİ MEHMET PAŞA ORTAOKULU</a:t>
            </a:r>
          </a:p>
          <a:p>
            <a:r>
              <a:rPr lang="tr-TR" sz="3200" b="1" dirty="0" smtClean="0">
                <a:solidFill>
                  <a:srgbClr val="FF0000"/>
                </a:solidFill>
              </a:rPr>
              <a:t>UZMAN İLKÖĞRETİM MATEMATİK ÖĞRETMENİ</a:t>
            </a:r>
          </a:p>
          <a:p>
            <a:pPr algn="r"/>
            <a:r>
              <a:rPr lang="tr-TR" sz="3200" b="1" dirty="0" smtClean="0">
                <a:solidFill>
                  <a:srgbClr val="FF0000"/>
                </a:solidFill>
              </a:rPr>
              <a:t>			</a:t>
            </a:r>
            <a:r>
              <a:rPr lang="tr-TR" sz="3200" b="1" dirty="0" smtClean="0">
                <a:solidFill>
                  <a:srgbClr val="FF0000"/>
                </a:solidFill>
                <a:hlinkClick r:id="rId2"/>
              </a:rPr>
              <a:t>omeraskerden@hotmail.com.tr</a:t>
            </a:r>
            <a:endParaRPr lang="tr-TR" sz="3200" b="1" dirty="0">
              <a:solidFill>
                <a:srgbClr val="FF0000"/>
              </a:solidFill>
            </a:endParaRPr>
          </a:p>
        </p:txBody>
      </p:sp>
    </p:spTree>
    <p:extLst>
      <p:ext uri="{BB962C8B-B14F-4D97-AF65-F5344CB8AC3E}">
        <p14:creationId xmlns:p14="http://schemas.microsoft.com/office/powerpoint/2010/main" val="3869371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57400"/>
            <a:ext cx="9144000" cy="40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4" name="AutoShape 6"/>
          <p:cNvSpPr>
            <a:spLocks noChangeArrowheads="1"/>
          </p:cNvSpPr>
          <p:nvPr/>
        </p:nvSpPr>
        <p:spPr bwMode="auto">
          <a:xfrm>
            <a:off x="228600" y="334077"/>
            <a:ext cx="914400" cy="609600"/>
          </a:xfrm>
          <a:prstGeom prst="wedgeRectCallout">
            <a:avLst>
              <a:gd name="adj1" fmla="val 43056"/>
              <a:gd name="adj2" fmla="val 65106"/>
            </a:avLst>
          </a:prstGeom>
          <a:solidFill>
            <a:srgbClr val="FFCCFF">
              <a:alpha val="43922"/>
            </a:srgbClr>
          </a:solidFill>
          <a:ln w="9525">
            <a:solidFill>
              <a:srgbClr val="FF0000"/>
            </a:solidFill>
            <a:miter lim="800000"/>
            <a:headEnd/>
            <a:tailEnd/>
          </a:ln>
          <a:effectLst/>
        </p:spPr>
        <p:txBody>
          <a:bodyPr/>
          <a:lstStyle/>
          <a:p>
            <a:pPr algn="ctr"/>
            <a:r>
              <a:rPr lang="tr-TR" sz="3200" b="1"/>
              <a:t>2</a:t>
            </a:r>
          </a:p>
        </p:txBody>
      </p:sp>
      <p:sp>
        <p:nvSpPr>
          <p:cNvPr id="43016" name="AutoShape 8"/>
          <p:cNvSpPr>
            <a:spLocks noChangeArrowheads="1"/>
          </p:cNvSpPr>
          <p:nvPr/>
        </p:nvSpPr>
        <p:spPr bwMode="auto">
          <a:xfrm>
            <a:off x="1828800" y="153011"/>
            <a:ext cx="7207696" cy="971733"/>
          </a:xfrm>
          <a:prstGeom prst="wedgeRectCallout">
            <a:avLst>
              <a:gd name="adj1" fmla="val 23130"/>
              <a:gd name="adj2" fmla="val 40971"/>
            </a:avLst>
          </a:prstGeom>
          <a:solidFill>
            <a:srgbClr val="FFCCFF">
              <a:alpha val="36863"/>
            </a:srgbClr>
          </a:solidFill>
          <a:ln w="9525">
            <a:solidFill>
              <a:srgbClr val="FF0000"/>
            </a:solidFill>
            <a:miter lim="800000"/>
            <a:headEnd/>
            <a:tailEnd/>
          </a:ln>
          <a:effectLst/>
        </p:spPr>
        <p:txBody>
          <a:bodyPr/>
          <a:lstStyle/>
          <a:p>
            <a:r>
              <a:rPr lang="tr-TR" b="1" dirty="0" smtClean="0"/>
              <a:t>	Kare </a:t>
            </a:r>
            <a:r>
              <a:rPr lang="tr-TR" b="1" dirty="0"/>
              <a:t>Piramit  tabana dik bir düzlem ile kesildiğinde arakesit düzlemi bir ikizkenar </a:t>
            </a:r>
            <a:r>
              <a:rPr lang="tr-TR" b="1" dirty="0" smtClean="0"/>
              <a:t>üçgendir. Kare </a:t>
            </a:r>
            <a:r>
              <a:rPr lang="tr-TR" b="1" dirty="0"/>
              <a:t>dik Piramidin taban köşegeni ile yan yüzün kenar uzunluğu  eşit olursa arakesit düzlemi bir eşkenar üçgen olur.</a:t>
            </a:r>
          </a:p>
        </p:txBody>
      </p:sp>
      <p:sp>
        <p:nvSpPr>
          <p:cNvPr id="46085" name="Dikdörtgen 4"/>
          <p:cNvSpPr>
            <a:spLocks noChangeArrowheads="1"/>
          </p:cNvSpPr>
          <p:nvPr/>
        </p:nvSpPr>
        <p:spPr bwMode="auto">
          <a:xfrm>
            <a:off x="5958641" y="6516432"/>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5332080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 calcmode="lin" valueType="num">
                                      <p:cBhvr>
                                        <p:cTn id="7" dur="1000" fill="hold"/>
                                        <p:tgtEl>
                                          <p:spTgt spid="43014"/>
                                        </p:tgtEl>
                                        <p:attrNameLst>
                                          <p:attrName>ppt_x</p:attrName>
                                        </p:attrNameLst>
                                      </p:cBhvr>
                                      <p:tavLst>
                                        <p:tav tm="0">
                                          <p:val>
                                            <p:strVal val="#ppt_x-.2"/>
                                          </p:val>
                                        </p:tav>
                                        <p:tav tm="100000">
                                          <p:val>
                                            <p:strVal val="#ppt_x"/>
                                          </p:val>
                                        </p:tav>
                                      </p:tavLst>
                                    </p:anim>
                                    <p:anim calcmode="lin" valueType="num">
                                      <p:cBhvr>
                                        <p:cTn id="8" dur="1000" fill="hold"/>
                                        <p:tgtEl>
                                          <p:spTgt spid="430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301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43013"/>
                                        </p:tgtEl>
                                        <p:attrNameLst>
                                          <p:attrName>style.visibility</p:attrName>
                                        </p:attrNameLst>
                                      </p:cBhvr>
                                      <p:to>
                                        <p:strVal val="visible"/>
                                      </p:to>
                                    </p:set>
                                    <p:anim calcmode="lin" valueType="num">
                                      <p:cBhvr>
                                        <p:cTn id="14" dur="1000" fill="hold"/>
                                        <p:tgtEl>
                                          <p:spTgt spid="43013"/>
                                        </p:tgtEl>
                                        <p:attrNameLst>
                                          <p:attrName>ppt_x</p:attrName>
                                        </p:attrNameLst>
                                      </p:cBhvr>
                                      <p:tavLst>
                                        <p:tav tm="0">
                                          <p:val>
                                            <p:strVal val="#ppt_x-.2"/>
                                          </p:val>
                                        </p:tav>
                                        <p:tav tm="100000">
                                          <p:val>
                                            <p:strVal val="#ppt_x"/>
                                          </p:val>
                                        </p:tav>
                                      </p:tavLst>
                                    </p:anim>
                                    <p:anim calcmode="lin" valueType="num">
                                      <p:cBhvr>
                                        <p:cTn id="15" dur="1000" fill="hold"/>
                                        <p:tgtEl>
                                          <p:spTgt spid="4301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301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43016"/>
                                        </p:tgtEl>
                                        <p:attrNameLst>
                                          <p:attrName>style.visibility</p:attrName>
                                        </p:attrNameLst>
                                      </p:cBhvr>
                                      <p:to>
                                        <p:strVal val="visible"/>
                                      </p:to>
                                    </p:set>
                                    <p:anim calcmode="lin" valueType="num">
                                      <p:cBhvr>
                                        <p:cTn id="21" dur="1000" fill="hold"/>
                                        <p:tgtEl>
                                          <p:spTgt spid="43016"/>
                                        </p:tgtEl>
                                        <p:attrNameLst>
                                          <p:attrName>ppt_x</p:attrName>
                                        </p:attrNameLst>
                                      </p:cBhvr>
                                      <p:tavLst>
                                        <p:tav tm="0">
                                          <p:val>
                                            <p:strVal val="#ppt_x-.2"/>
                                          </p:val>
                                        </p:tav>
                                        <p:tav tm="100000">
                                          <p:val>
                                            <p:strVal val="#ppt_x"/>
                                          </p:val>
                                        </p:tav>
                                      </p:tavLst>
                                    </p:anim>
                                    <p:anim calcmode="lin" valueType="num">
                                      <p:cBhvr>
                                        <p:cTn id="22" dur="1000" fill="hold"/>
                                        <p:tgtEl>
                                          <p:spTgt spid="4301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30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animBg="1"/>
      <p:bldP spid="430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121695"/>
            <a:ext cx="5562600"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34" y="3933056"/>
            <a:ext cx="9163034" cy="2392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AutoShape 6"/>
          <p:cNvSpPr>
            <a:spLocks noChangeArrowheads="1"/>
          </p:cNvSpPr>
          <p:nvPr/>
        </p:nvSpPr>
        <p:spPr bwMode="auto">
          <a:xfrm>
            <a:off x="1331640" y="188640"/>
            <a:ext cx="7560840" cy="914400"/>
          </a:xfrm>
          <a:prstGeom prst="wedgeRectCallout">
            <a:avLst>
              <a:gd name="adj1" fmla="val 16141"/>
              <a:gd name="adj2" fmla="val 41913"/>
            </a:avLst>
          </a:prstGeom>
          <a:solidFill>
            <a:srgbClr val="FFCCFF">
              <a:alpha val="38824"/>
            </a:srgbClr>
          </a:solidFill>
          <a:ln w="9525">
            <a:solidFill>
              <a:srgbClr val="FF0000"/>
            </a:solidFill>
            <a:miter lim="800000"/>
            <a:headEnd/>
            <a:tailEnd/>
          </a:ln>
          <a:effectLst/>
        </p:spPr>
        <p:txBody>
          <a:bodyPr/>
          <a:lstStyle/>
          <a:p>
            <a:r>
              <a:rPr lang="tr-TR" b="1" dirty="0" smtClean="0"/>
              <a:t>	Kare </a:t>
            </a:r>
            <a:r>
              <a:rPr lang="tr-TR" b="1" dirty="0"/>
              <a:t>Piramit  tabana dik bir düzlem ile kesildiğinde arakesit düzlemi bir ikizkenar </a:t>
            </a:r>
            <a:r>
              <a:rPr lang="tr-TR" b="1" dirty="0" smtClean="0"/>
              <a:t>üçgendir. Kare </a:t>
            </a:r>
            <a:r>
              <a:rPr lang="tr-TR" b="1" dirty="0"/>
              <a:t>dik Piramidin taban kenarı ile yan yüzün yükseklik uzunluğu  eşit olursa arakesit düzlemi bir eşkenar üçgen olur.</a:t>
            </a:r>
          </a:p>
        </p:txBody>
      </p:sp>
      <p:sp>
        <p:nvSpPr>
          <p:cNvPr id="48135" name="AutoShape 7"/>
          <p:cNvSpPr>
            <a:spLocks noChangeArrowheads="1"/>
          </p:cNvSpPr>
          <p:nvPr/>
        </p:nvSpPr>
        <p:spPr bwMode="auto">
          <a:xfrm>
            <a:off x="228600" y="341040"/>
            <a:ext cx="914400" cy="609600"/>
          </a:xfrm>
          <a:prstGeom prst="wedgeRectCallout">
            <a:avLst>
              <a:gd name="adj1" fmla="val 43056"/>
              <a:gd name="adj2" fmla="val 65106"/>
            </a:avLst>
          </a:prstGeom>
          <a:solidFill>
            <a:srgbClr val="FFCCFF">
              <a:alpha val="43137"/>
            </a:srgbClr>
          </a:solidFill>
          <a:ln w="9525">
            <a:solidFill>
              <a:srgbClr val="FF0000"/>
            </a:solidFill>
            <a:miter lim="800000"/>
            <a:headEnd/>
            <a:tailEnd/>
          </a:ln>
          <a:effectLst/>
        </p:spPr>
        <p:txBody>
          <a:bodyPr/>
          <a:lstStyle/>
          <a:p>
            <a:pPr algn="ctr"/>
            <a:r>
              <a:rPr lang="tr-TR" sz="3200" b="1"/>
              <a:t>3</a:t>
            </a:r>
          </a:p>
        </p:txBody>
      </p:sp>
      <p:sp>
        <p:nvSpPr>
          <p:cNvPr id="6"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4"/>
              </a:rPr>
              <a:t>omeraskerden@hotmail.com.tr</a:t>
            </a:r>
            <a:endParaRPr lang="tr-TR"/>
          </a:p>
        </p:txBody>
      </p:sp>
    </p:spTree>
    <p:extLst>
      <p:ext uri="{BB962C8B-B14F-4D97-AF65-F5344CB8AC3E}">
        <p14:creationId xmlns:p14="http://schemas.microsoft.com/office/powerpoint/2010/main" val="40616302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8135"/>
                                        </p:tgtEl>
                                        <p:attrNameLst>
                                          <p:attrName>style.visibility</p:attrName>
                                        </p:attrNameLst>
                                      </p:cBhvr>
                                      <p:to>
                                        <p:strVal val="visible"/>
                                      </p:to>
                                    </p:set>
                                    <p:anim calcmode="lin" valueType="num">
                                      <p:cBhvr>
                                        <p:cTn id="7" dur="1000" fill="hold"/>
                                        <p:tgtEl>
                                          <p:spTgt spid="48135"/>
                                        </p:tgtEl>
                                        <p:attrNameLst>
                                          <p:attrName>ppt_x</p:attrName>
                                        </p:attrNameLst>
                                      </p:cBhvr>
                                      <p:tavLst>
                                        <p:tav tm="0">
                                          <p:val>
                                            <p:strVal val="#ppt_x-.2"/>
                                          </p:val>
                                        </p:tav>
                                        <p:tav tm="100000">
                                          <p:val>
                                            <p:strVal val="#ppt_x"/>
                                          </p:val>
                                        </p:tav>
                                      </p:tavLst>
                                    </p:anim>
                                    <p:anim calcmode="lin" valueType="num">
                                      <p:cBhvr>
                                        <p:cTn id="8" dur="1000" fill="hold"/>
                                        <p:tgtEl>
                                          <p:spTgt spid="48135"/>
                                        </p:tgtEl>
                                        <p:attrNameLst>
                                          <p:attrName>ppt_y</p:attrName>
                                        </p:attrNameLst>
                                      </p:cBhvr>
                                      <p:tavLst>
                                        <p:tav tm="0">
                                          <p:val>
                                            <p:strVal val="#ppt_y"/>
                                          </p:val>
                                        </p:tav>
                                        <p:tav tm="100000">
                                          <p:val>
                                            <p:strVal val="#ppt_y"/>
                                          </p:val>
                                        </p:tav>
                                      </p:tavLst>
                                    </p:anim>
                                    <p:animEffect transition="in" filter="wipe(right)" prLst="gradientSize: 0.1">
                                      <p:cBhvr>
                                        <p:cTn id="9" dur="1000"/>
                                        <p:tgtEl>
                                          <p:spTgt spid="4813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48132"/>
                                        </p:tgtEl>
                                        <p:attrNameLst>
                                          <p:attrName>style.visibility</p:attrName>
                                        </p:attrNameLst>
                                      </p:cBhvr>
                                      <p:to>
                                        <p:strVal val="visible"/>
                                      </p:to>
                                    </p:set>
                                    <p:anim calcmode="lin" valueType="num">
                                      <p:cBhvr>
                                        <p:cTn id="14" dur="1000" fill="hold"/>
                                        <p:tgtEl>
                                          <p:spTgt spid="48132"/>
                                        </p:tgtEl>
                                        <p:attrNameLst>
                                          <p:attrName>ppt_x</p:attrName>
                                        </p:attrNameLst>
                                      </p:cBhvr>
                                      <p:tavLst>
                                        <p:tav tm="0">
                                          <p:val>
                                            <p:strVal val="#ppt_x-.2"/>
                                          </p:val>
                                        </p:tav>
                                        <p:tav tm="100000">
                                          <p:val>
                                            <p:strVal val="#ppt_x"/>
                                          </p:val>
                                        </p:tav>
                                      </p:tavLst>
                                    </p:anim>
                                    <p:anim calcmode="lin" valueType="num">
                                      <p:cBhvr>
                                        <p:cTn id="15" dur="1000" fill="hold"/>
                                        <p:tgtEl>
                                          <p:spTgt spid="4813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813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nodeType="clickEffect">
                                  <p:stCondLst>
                                    <p:cond delay="0"/>
                                  </p:stCondLst>
                                  <p:childTnLst>
                                    <p:set>
                                      <p:cBhvr>
                                        <p:cTn id="20" dur="1" fill="hold">
                                          <p:stCondLst>
                                            <p:cond delay="0"/>
                                          </p:stCondLst>
                                        </p:cTn>
                                        <p:tgtEl>
                                          <p:spTgt spid="48133"/>
                                        </p:tgtEl>
                                        <p:attrNameLst>
                                          <p:attrName>style.visibility</p:attrName>
                                        </p:attrNameLst>
                                      </p:cBhvr>
                                      <p:to>
                                        <p:strVal val="visible"/>
                                      </p:to>
                                    </p:set>
                                    <p:anim calcmode="lin" valueType="num">
                                      <p:cBhvr>
                                        <p:cTn id="21" dur="1000" fill="hold"/>
                                        <p:tgtEl>
                                          <p:spTgt spid="48133"/>
                                        </p:tgtEl>
                                        <p:attrNameLst>
                                          <p:attrName>ppt_x</p:attrName>
                                        </p:attrNameLst>
                                      </p:cBhvr>
                                      <p:tavLst>
                                        <p:tav tm="0">
                                          <p:val>
                                            <p:strVal val="#ppt_x-.2"/>
                                          </p:val>
                                        </p:tav>
                                        <p:tav tm="100000">
                                          <p:val>
                                            <p:strVal val="#ppt_x"/>
                                          </p:val>
                                        </p:tav>
                                      </p:tavLst>
                                    </p:anim>
                                    <p:anim calcmode="lin" valueType="num">
                                      <p:cBhvr>
                                        <p:cTn id="22" dur="1000" fill="hold"/>
                                        <p:tgtEl>
                                          <p:spTgt spid="4813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813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48134"/>
                                        </p:tgtEl>
                                        <p:attrNameLst>
                                          <p:attrName>style.visibility</p:attrName>
                                        </p:attrNameLst>
                                      </p:cBhvr>
                                      <p:to>
                                        <p:strVal val="visible"/>
                                      </p:to>
                                    </p:set>
                                    <p:anim calcmode="lin" valueType="num">
                                      <p:cBhvr>
                                        <p:cTn id="28" dur="1000" fill="hold"/>
                                        <p:tgtEl>
                                          <p:spTgt spid="48134"/>
                                        </p:tgtEl>
                                        <p:attrNameLst>
                                          <p:attrName>ppt_x</p:attrName>
                                        </p:attrNameLst>
                                      </p:cBhvr>
                                      <p:tavLst>
                                        <p:tav tm="0">
                                          <p:val>
                                            <p:strVal val="#ppt_x-.2"/>
                                          </p:val>
                                        </p:tav>
                                        <p:tav tm="100000">
                                          <p:val>
                                            <p:strVal val="#ppt_x"/>
                                          </p:val>
                                        </p:tav>
                                      </p:tavLst>
                                    </p:anim>
                                    <p:anim calcmode="lin" valueType="num">
                                      <p:cBhvr>
                                        <p:cTn id="29" dur="1000" fill="hold"/>
                                        <p:tgtEl>
                                          <p:spTgt spid="4813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48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4" grpId="0" animBg="1"/>
      <p:bldP spid="4813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616800" y="1255867"/>
            <a:ext cx="3592513" cy="2401887"/>
            <a:chOff x="1474" y="1395"/>
            <a:chExt cx="1958" cy="1309"/>
          </a:xfrm>
        </p:grpSpPr>
        <p:sp>
          <p:nvSpPr>
            <p:cNvPr id="3" name="Freeform 7"/>
            <p:cNvSpPr>
              <a:spLocks/>
            </p:cNvSpPr>
            <p:nvPr/>
          </p:nvSpPr>
          <p:spPr bwMode="auto">
            <a:xfrm>
              <a:off x="1474" y="2614"/>
              <a:ext cx="1045" cy="85"/>
            </a:xfrm>
            <a:custGeom>
              <a:avLst/>
              <a:gdLst>
                <a:gd name="T0" fmla="*/ 0 w 1045"/>
                <a:gd name="T1" fmla="*/ 0 h 85"/>
                <a:gd name="T2" fmla="*/ 1045 w 1045"/>
                <a:gd name="T3" fmla="*/ 85 h 85"/>
                <a:gd name="T4" fmla="*/ 0 60000 65536"/>
                <a:gd name="T5" fmla="*/ 0 60000 65536"/>
                <a:gd name="T6" fmla="*/ 0 w 1045"/>
                <a:gd name="T7" fmla="*/ 0 h 85"/>
                <a:gd name="T8" fmla="*/ 1045 w 1045"/>
                <a:gd name="T9" fmla="*/ 85 h 85"/>
              </a:gdLst>
              <a:ahLst/>
              <a:cxnLst>
                <a:cxn ang="T4">
                  <a:pos x="T0" y="T1"/>
                </a:cxn>
                <a:cxn ang="T5">
                  <a:pos x="T2" y="T3"/>
                </a:cxn>
              </a:cxnLst>
              <a:rect l="T6" t="T7" r="T8" b="T9"/>
              <a:pathLst>
                <a:path w="1045" h="85">
                  <a:moveTo>
                    <a:pt x="0" y="0"/>
                  </a:moveTo>
                  <a:lnTo>
                    <a:pt x="1045" y="85"/>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 name="Freeform 8"/>
            <p:cNvSpPr>
              <a:spLocks/>
            </p:cNvSpPr>
            <p:nvPr/>
          </p:nvSpPr>
          <p:spPr bwMode="auto">
            <a:xfrm>
              <a:off x="2517" y="2327"/>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Freeform 9"/>
            <p:cNvSpPr>
              <a:spLocks/>
            </p:cNvSpPr>
            <p:nvPr/>
          </p:nvSpPr>
          <p:spPr bwMode="auto">
            <a:xfrm>
              <a:off x="1483" y="2233"/>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 name="Freeform 10"/>
            <p:cNvSpPr>
              <a:spLocks/>
            </p:cNvSpPr>
            <p:nvPr/>
          </p:nvSpPr>
          <p:spPr bwMode="auto">
            <a:xfrm>
              <a:off x="2385" y="2238"/>
              <a:ext cx="1047" cy="89"/>
            </a:xfrm>
            <a:custGeom>
              <a:avLst/>
              <a:gdLst>
                <a:gd name="T0" fmla="*/ 0 w 1047"/>
                <a:gd name="T1" fmla="*/ 0 h 89"/>
                <a:gd name="T2" fmla="*/ 1047 w 1047"/>
                <a:gd name="T3" fmla="*/ 89 h 89"/>
                <a:gd name="T4" fmla="*/ 0 60000 65536"/>
                <a:gd name="T5" fmla="*/ 0 60000 65536"/>
                <a:gd name="T6" fmla="*/ 0 w 1047"/>
                <a:gd name="T7" fmla="*/ 0 h 89"/>
                <a:gd name="T8" fmla="*/ 1047 w 1047"/>
                <a:gd name="T9" fmla="*/ 89 h 89"/>
              </a:gdLst>
              <a:ahLst/>
              <a:cxnLst>
                <a:cxn ang="T4">
                  <a:pos x="T0" y="T1"/>
                </a:cxn>
                <a:cxn ang="T5">
                  <a:pos x="T2" y="T3"/>
                </a:cxn>
              </a:cxnLst>
              <a:rect l="T6" t="T7" r="T8" b="T9"/>
              <a:pathLst>
                <a:path w="1047" h="89">
                  <a:moveTo>
                    <a:pt x="0" y="0"/>
                  </a:moveTo>
                  <a:lnTo>
                    <a:pt x="1047" y="89"/>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 name="Freeform 11"/>
            <p:cNvSpPr>
              <a:spLocks/>
            </p:cNvSpPr>
            <p:nvPr/>
          </p:nvSpPr>
          <p:spPr bwMode="auto">
            <a:xfrm>
              <a:off x="2427" y="1401"/>
              <a:ext cx="91" cy="1303"/>
            </a:xfrm>
            <a:custGeom>
              <a:avLst/>
              <a:gdLst>
                <a:gd name="T0" fmla="*/ 91 w 91"/>
                <a:gd name="T1" fmla="*/ 1303 h 1303"/>
                <a:gd name="T2" fmla="*/ 0 w 91"/>
                <a:gd name="T3" fmla="*/ 0 h 1303"/>
                <a:gd name="T4" fmla="*/ 0 60000 65536"/>
                <a:gd name="T5" fmla="*/ 0 60000 65536"/>
                <a:gd name="T6" fmla="*/ 0 w 91"/>
                <a:gd name="T7" fmla="*/ 0 h 1303"/>
                <a:gd name="T8" fmla="*/ 91 w 91"/>
                <a:gd name="T9" fmla="*/ 1303 h 1303"/>
              </a:gdLst>
              <a:ahLst/>
              <a:cxnLst>
                <a:cxn ang="T4">
                  <a:pos x="T0" y="T1"/>
                </a:cxn>
                <a:cxn ang="T5">
                  <a:pos x="T2" y="T3"/>
                </a:cxn>
              </a:cxnLst>
              <a:rect l="T6" t="T7" r="T8" b="T9"/>
              <a:pathLst>
                <a:path w="91" h="1303">
                  <a:moveTo>
                    <a:pt x="91" y="1303"/>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 name="Freeform 12"/>
            <p:cNvSpPr>
              <a:spLocks/>
            </p:cNvSpPr>
            <p:nvPr/>
          </p:nvSpPr>
          <p:spPr bwMode="auto">
            <a:xfrm>
              <a:off x="2385" y="1401"/>
              <a:ext cx="45" cy="837"/>
            </a:xfrm>
            <a:custGeom>
              <a:avLst/>
              <a:gdLst>
                <a:gd name="T0" fmla="*/ 0 w 45"/>
                <a:gd name="T1" fmla="*/ 837 h 837"/>
                <a:gd name="T2" fmla="*/ 45 w 45"/>
                <a:gd name="T3" fmla="*/ 0 h 837"/>
                <a:gd name="T4" fmla="*/ 0 60000 65536"/>
                <a:gd name="T5" fmla="*/ 0 60000 65536"/>
                <a:gd name="T6" fmla="*/ 0 w 45"/>
                <a:gd name="T7" fmla="*/ 0 h 837"/>
                <a:gd name="T8" fmla="*/ 45 w 45"/>
                <a:gd name="T9" fmla="*/ 837 h 837"/>
              </a:gdLst>
              <a:ahLst/>
              <a:cxnLst>
                <a:cxn ang="T4">
                  <a:pos x="T0" y="T1"/>
                </a:cxn>
                <a:cxn ang="T5">
                  <a:pos x="T2" y="T3"/>
                </a:cxn>
              </a:cxnLst>
              <a:rect l="T6" t="T7" r="T8" b="T9"/>
              <a:pathLst>
                <a:path w="45" h="837">
                  <a:moveTo>
                    <a:pt x="0" y="837"/>
                  </a:moveTo>
                  <a:lnTo>
                    <a:pt x="4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13"/>
            <p:cNvSpPr>
              <a:spLocks/>
            </p:cNvSpPr>
            <p:nvPr/>
          </p:nvSpPr>
          <p:spPr bwMode="auto">
            <a:xfrm>
              <a:off x="1474" y="1395"/>
              <a:ext cx="956" cy="1220"/>
            </a:xfrm>
            <a:custGeom>
              <a:avLst/>
              <a:gdLst>
                <a:gd name="T0" fmla="*/ 0 w 956"/>
                <a:gd name="T1" fmla="*/ 1220 h 1220"/>
                <a:gd name="T2" fmla="*/ 956 w 956"/>
                <a:gd name="T3" fmla="*/ 0 h 1220"/>
                <a:gd name="T4" fmla="*/ 0 60000 65536"/>
                <a:gd name="T5" fmla="*/ 0 60000 65536"/>
                <a:gd name="T6" fmla="*/ 0 w 956"/>
                <a:gd name="T7" fmla="*/ 0 h 1220"/>
                <a:gd name="T8" fmla="*/ 956 w 956"/>
                <a:gd name="T9" fmla="*/ 1220 h 1220"/>
              </a:gdLst>
              <a:ahLst/>
              <a:cxnLst>
                <a:cxn ang="T4">
                  <a:pos x="T0" y="T1"/>
                </a:cxn>
                <a:cxn ang="T5">
                  <a:pos x="T2" y="T3"/>
                </a:cxn>
              </a:cxnLst>
              <a:rect l="T6" t="T7" r="T8" b="T9"/>
              <a:pathLst>
                <a:path w="956" h="1220">
                  <a:moveTo>
                    <a:pt x="0" y="1220"/>
                  </a:moveTo>
                  <a:lnTo>
                    <a:pt x="956"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 name="Freeform 14"/>
            <p:cNvSpPr>
              <a:spLocks/>
            </p:cNvSpPr>
            <p:nvPr/>
          </p:nvSpPr>
          <p:spPr bwMode="auto">
            <a:xfrm>
              <a:off x="2427" y="1395"/>
              <a:ext cx="987" cy="930"/>
            </a:xfrm>
            <a:custGeom>
              <a:avLst/>
              <a:gdLst>
                <a:gd name="T0" fmla="*/ 987 w 987"/>
                <a:gd name="T1" fmla="*/ 930 h 930"/>
                <a:gd name="T2" fmla="*/ 0 w 987"/>
                <a:gd name="T3" fmla="*/ 0 h 930"/>
                <a:gd name="T4" fmla="*/ 0 60000 65536"/>
                <a:gd name="T5" fmla="*/ 0 60000 65536"/>
                <a:gd name="T6" fmla="*/ 0 w 987"/>
                <a:gd name="T7" fmla="*/ 0 h 930"/>
                <a:gd name="T8" fmla="*/ 987 w 987"/>
                <a:gd name="T9" fmla="*/ 930 h 930"/>
              </a:gdLst>
              <a:ahLst/>
              <a:cxnLst>
                <a:cxn ang="T4">
                  <a:pos x="T0" y="T1"/>
                </a:cxn>
                <a:cxn ang="T5">
                  <a:pos x="T2" y="T3"/>
                </a:cxn>
              </a:cxnLst>
              <a:rect l="T6" t="T7" r="T8" b="T9"/>
              <a:pathLst>
                <a:path w="987" h="930">
                  <a:moveTo>
                    <a:pt x="987" y="930"/>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1" name="Freeform 5"/>
          <p:cNvSpPr>
            <a:spLocks/>
          </p:cNvSpPr>
          <p:nvPr/>
        </p:nvSpPr>
        <p:spPr bwMode="auto">
          <a:xfrm>
            <a:off x="1529416" y="1259657"/>
            <a:ext cx="1604963" cy="2295525"/>
          </a:xfrm>
          <a:custGeom>
            <a:avLst/>
            <a:gdLst>
              <a:gd name="T0" fmla="*/ 0 w 1011"/>
              <a:gd name="T1" fmla="*/ 1446 h 1446"/>
              <a:gd name="T2" fmla="*/ 1011 w 1011"/>
              <a:gd name="T3" fmla="*/ 1008 h 1446"/>
              <a:gd name="T4" fmla="*/ 519 w 1011"/>
              <a:gd name="T5" fmla="*/ 0 h 1446"/>
              <a:gd name="T6" fmla="*/ 0 w 1011"/>
              <a:gd name="T7" fmla="*/ 1446 h 1446"/>
              <a:gd name="T8" fmla="*/ 0 60000 65536"/>
              <a:gd name="T9" fmla="*/ 0 60000 65536"/>
              <a:gd name="T10" fmla="*/ 0 60000 65536"/>
              <a:gd name="T11" fmla="*/ 0 60000 65536"/>
              <a:gd name="T12" fmla="*/ 0 w 1011"/>
              <a:gd name="T13" fmla="*/ 0 h 1446"/>
              <a:gd name="T14" fmla="*/ 1011 w 1011"/>
              <a:gd name="T15" fmla="*/ 1446 h 1446"/>
            </a:gdLst>
            <a:ahLst/>
            <a:cxnLst>
              <a:cxn ang="T8">
                <a:pos x="T0" y="T1"/>
              </a:cxn>
              <a:cxn ang="T9">
                <a:pos x="T2" y="T3"/>
              </a:cxn>
              <a:cxn ang="T10">
                <a:pos x="T4" y="T5"/>
              </a:cxn>
              <a:cxn ang="T11">
                <a:pos x="T6" y="T7"/>
              </a:cxn>
            </a:cxnLst>
            <a:rect l="T12" t="T13" r="T14" b="T15"/>
            <a:pathLst>
              <a:path w="1011" h="1446">
                <a:moveTo>
                  <a:pt x="0" y="1446"/>
                </a:moveTo>
                <a:lnTo>
                  <a:pt x="1011" y="1008"/>
                </a:lnTo>
                <a:lnTo>
                  <a:pt x="519" y="0"/>
                </a:lnTo>
                <a:lnTo>
                  <a:pt x="0" y="1446"/>
                </a:lnTo>
                <a:close/>
              </a:path>
            </a:pathLst>
          </a:custGeom>
          <a:solidFill>
            <a:srgbClr val="92D050">
              <a:alpha val="30196"/>
            </a:srgbClr>
          </a:solidFill>
          <a:ln w="3175">
            <a:solidFill>
              <a:srgbClr val="FF0000"/>
            </a:solidFill>
            <a:round/>
            <a:headEnd/>
            <a:tailEnd/>
          </a:ln>
        </p:spPr>
        <p:txBody>
          <a:bodyPr/>
          <a:lstStyle/>
          <a:p>
            <a:pPr algn="ctr"/>
            <a:endParaRPr lang="tr-TR" b="1" dirty="0" smtClean="0">
              <a:solidFill>
                <a:srgbClr val="FF0000"/>
              </a:solidFill>
            </a:endParaRPr>
          </a:p>
          <a:p>
            <a:pPr algn="ctr"/>
            <a:endParaRPr lang="tr-TR" b="1" dirty="0">
              <a:solidFill>
                <a:srgbClr val="FF0000"/>
              </a:solidFill>
            </a:endParaRPr>
          </a:p>
          <a:p>
            <a:pPr algn="ctr"/>
            <a:endParaRPr lang="tr-TR" b="1" dirty="0" smtClean="0">
              <a:solidFill>
                <a:srgbClr val="FF0000"/>
              </a:solidFill>
            </a:endParaRPr>
          </a:p>
          <a:p>
            <a:pPr algn="ctr"/>
            <a:r>
              <a:rPr lang="tr-TR" b="1" dirty="0" smtClean="0">
                <a:solidFill>
                  <a:srgbClr val="FF0000"/>
                </a:solidFill>
              </a:rPr>
              <a:t>   Arakesit</a:t>
            </a:r>
          </a:p>
          <a:p>
            <a:pPr algn="ctr"/>
            <a:r>
              <a:rPr lang="tr-TR" b="1" dirty="0" smtClean="0">
                <a:solidFill>
                  <a:srgbClr val="FF0000"/>
                </a:solidFill>
              </a:rPr>
              <a:t>  İkizkenar</a:t>
            </a:r>
          </a:p>
          <a:p>
            <a:pPr algn="ctr"/>
            <a:r>
              <a:rPr lang="tr-TR" b="1" dirty="0" smtClean="0">
                <a:solidFill>
                  <a:srgbClr val="FF0000"/>
                </a:solidFill>
              </a:rPr>
              <a:t>Üçgendir.</a:t>
            </a:r>
            <a:endParaRPr lang="en-US" b="1" dirty="0">
              <a:solidFill>
                <a:srgbClr val="FF0000"/>
              </a:solidFill>
            </a:endParaRPr>
          </a:p>
        </p:txBody>
      </p:sp>
      <p:grpSp>
        <p:nvGrpSpPr>
          <p:cNvPr id="12" name="Group 15"/>
          <p:cNvGrpSpPr>
            <a:grpSpLocks/>
          </p:cNvGrpSpPr>
          <p:nvPr/>
        </p:nvGrpSpPr>
        <p:grpSpPr bwMode="auto">
          <a:xfrm>
            <a:off x="5092651" y="1328542"/>
            <a:ext cx="3592513" cy="2401887"/>
            <a:chOff x="1474" y="1395"/>
            <a:chExt cx="1958" cy="1309"/>
          </a:xfrm>
        </p:grpSpPr>
        <p:sp>
          <p:nvSpPr>
            <p:cNvPr id="13" name="Freeform 16"/>
            <p:cNvSpPr>
              <a:spLocks/>
            </p:cNvSpPr>
            <p:nvPr/>
          </p:nvSpPr>
          <p:spPr bwMode="auto">
            <a:xfrm>
              <a:off x="1474" y="2614"/>
              <a:ext cx="1045" cy="85"/>
            </a:xfrm>
            <a:custGeom>
              <a:avLst/>
              <a:gdLst>
                <a:gd name="T0" fmla="*/ 0 w 1045"/>
                <a:gd name="T1" fmla="*/ 0 h 85"/>
                <a:gd name="T2" fmla="*/ 1045 w 1045"/>
                <a:gd name="T3" fmla="*/ 85 h 85"/>
                <a:gd name="T4" fmla="*/ 0 60000 65536"/>
                <a:gd name="T5" fmla="*/ 0 60000 65536"/>
                <a:gd name="T6" fmla="*/ 0 w 1045"/>
                <a:gd name="T7" fmla="*/ 0 h 85"/>
                <a:gd name="T8" fmla="*/ 1045 w 1045"/>
                <a:gd name="T9" fmla="*/ 85 h 85"/>
              </a:gdLst>
              <a:ahLst/>
              <a:cxnLst>
                <a:cxn ang="T4">
                  <a:pos x="T0" y="T1"/>
                </a:cxn>
                <a:cxn ang="T5">
                  <a:pos x="T2" y="T3"/>
                </a:cxn>
              </a:cxnLst>
              <a:rect l="T6" t="T7" r="T8" b="T9"/>
              <a:pathLst>
                <a:path w="1045" h="85">
                  <a:moveTo>
                    <a:pt x="0" y="0"/>
                  </a:moveTo>
                  <a:lnTo>
                    <a:pt x="1045" y="85"/>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17"/>
            <p:cNvSpPr>
              <a:spLocks/>
            </p:cNvSpPr>
            <p:nvPr/>
          </p:nvSpPr>
          <p:spPr bwMode="auto">
            <a:xfrm>
              <a:off x="2517" y="2327"/>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18"/>
            <p:cNvSpPr>
              <a:spLocks/>
            </p:cNvSpPr>
            <p:nvPr/>
          </p:nvSpPr>
          <p:spPr bwMode="auto">
            <a:xfrm>
              <a:off x="1483" y="2233"/>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19"/>
            <p:cNvSpPr>
              <a:spLocks/>
            </p:cNvSpPr>
            <p:nvPr/>
          </p:nvSpPr>
          <p:spPr bwMode="auto">
            <a:xfrm>
              <a:off x="2385" y="2238"/>
              <a:ext cx="1047" cy="89"/>
            </a:xfrm>
            <a:custGeom>
              <a:avLst/>
              <a:gdLst>
                <a:gd name="T0" fmla="*/ 0 w 1047"/>
                <a:gd name="T1" fmla="*/ 0 h 89"/>
                <a:gd name="T2" fmla="*/ 1047 w 1047"/>
                <a:gd name="T3" fmla="*/ 89 h 89"/>
                <a:gd name="T4" fmla="*/ 0 60000 65536"/>
                <a:gd name="T5" fmla="*/ 0 60000 65536"/>
                <a:gd name="T6" fmla="*/ 0 w 1047"/>
                <a:gd name="T7" fmla="*/ 0 h 89"/>
                <a:gd name="T8" fmla="*/ 1047 w 1047"/>
                <a:gd name="T9" fmla="*/ 89 h 89"/>
              </a:gdLst>
              <a:ahLst/>
              <a:cxnLst>
                <a:cxn ang="T4">
                  <a:pos x="T0" y="T1"/>
                </a:cxn>
                <a:cxn ang="T5">
                  <a:pos x="T2" y="T3"/>
                </a:cxn>
              </a:cxnLst>
              <a:rect l="T6" t="T7" r="T8" b="T9"/>
              <a:pathLst>
                <a:path w="1047" h="89">
                  <a:moveTo>
                    <a:pt x="0" y="0"/>
                  </a:moveTo>
                  <a:lnTo>
                    <a:pt x="1047" y="89"/>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20"/>
            <p:cNvSpPr>
              <a:spLocks/>
            </p:cNvSpPr>
            <p:nvPr/>
          </p:nvSpPr>
          <p:spPr bwMode="auto">
            <a:xfrm>
              <a:off x="2427" y="1401"/>
              <a:ext cx="91" cy="1303"/>
            </a:xfrm>
            <a:custGeom>
              <a:avLst/>
              <a:gdLst>
                <a:gd name="T0" fmla="*/ 91 w 91"/>
                <a:gd name="T1" fmla="*/ 1303 h 1303"/>
                <a:gd name="T2" fmla="*/ 0 w 91"/>
                <a:gd name="T3" fmla="*/ 0 h 1303"/>
                <a:gd name="T4" fmla="*/ 0 60000 65536"/>
                <a:gd name="T5" fmla="*/ 0 60000 65536"/>
                <a:gd name="T6" fmla="*/ 0 w 91"/>
                <a:gd name="T7" fmla="*/ 0 h 1303"/>
                <a:gd name="T8" fmla="*/ 91 w 91"/>
                <a:gd name="T9" fmla="*/ 1303 h 1303"/>
              </a:gdLst>
              <a:ahLst/>
              <a:cxnLst>
                <a:cxn ang="T4">
                  <a:pos x="T0" y="T1"/>
                </a:cxn>
                <a:cxn ang="T5">
                  <a:pos x="T2" y="T3"/>
                </a:cxn>
              </a:cxnLst>
              <a:rect l="T6" t="T7" r="T8" b="T9"/>
              <a:pathLst>
                <a:path w="91" h="1303">
                  <a:moveTo>
                    <a:pt x="91" y="1303"/>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21"/>
            <p:cNvSpPr>
              <a:spLocks/>
            </p:cNvSpPr>
            <p:nvPr/>
          </p:nvSpPr>
          <p:spPr bwMode="auto">
            <a:xfrm>
              <a:off x="2385" y="1401"/>
              <a:ext cx="45" cy="837"/>
            </a:xfrm>
            <a:custGeom>
              <a:avLst/>
              <a:gdLst>
                <a:gd name="T0" fmla="*/ 0 w 45"/>
                <a:gd name="T1" fmla="*/ 837 h 837"/>
                <a:gd name="T2" fmla="*/ 45 w 45"/>
                <a:gd name="T3" fmla="*/ 0 h 837"/>
                <a:gd name="T4" fmla="*/ 0 60000 65536"/>
                <a:gd name="T5" fmla="*/ 0 60000 65536"/>
                <a:gd name="T6" fmla="*/ 0 w 45"/>
                <a:gd name="T7" fmla="*/ 0 h 837"/>
                <a:gd name="T8" fmla="*/ 45 w 45"/>
                <a:gd name="T9" fmla="*/ 837 h 837"/>
              </a:gdLst>
              <a:ahLst/>
              <a:cxnLst>
                <a:cxn ang="T4">
                  <a:pos x="T0" y="T1"/>
                </a:cxn>
                <a:cxn ang="T5">
                  <a:pos x="T2" y="T3"/>
                </a:cxn>
              </a:cxnLst>
              <a:rect l="T6" t="T7" r="T8" b="T9"/>
              <a:pathLst>
                <a:path w="45" h="837">
                  <a:moveTo>
                    <a:pt x="0" y="837"/>
                  </a:moveTo>
                  <a:lnTo>
                    <a:pt x="4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22"/>
            <p:cNvSpPr>
              <a:spLocks/>
            </p:cNvSpPr>
            <p:nvPr/>
          </p:nvSpPr>
          <p:spPr bwMode="auto">
            <a:xfrm>
              <a:off x="1474" y="1395"/>
              <a:ext cx="956" cy="1220"/>
            </a:xfrm>
            <a:custGeom>
              <a:avLst/>
              <a:gdLst>
                <a:gd name="T0" fmla="*/ 0 w 956"/>
                <a:gd name="T1" fmla="*/ 1220 h 1220"/>
                <a:gd name="T2" fmla="*/ 956 w 956"/>
                <a:gd name="T3" fmla="*/ 0 h 1220"/>
                <a:gd name="T4" fmla="*/ 0 60000 65536"/>
                <a:gd name="T5" fmla="*/ 0 60000 65536"/>
                <a:gd name="T6" fmla="*/ 0 w 956"/>
                <a:gd name="T7" fmla="*/ 0 h 1220"/>
                <a:gd name="T8" fmla="*/ 956 w 956"/>
                <a:gd name="T9" fmla="*/ 1220 h 1220"/>
              </a:gdLst>
              <a:ahLst/>
              <a:cxnLst>
                <a:cxn ang="T4">
                  <a:pos x="T0" y="T1"/>
                </a:cxn>
                <a:cxn ang="T5">
                  <a:pos x="T2" y="T3"/>
                </a:cxn>
              </a:cxnLst>
              <a:rect l="T6" t="T7" r="T8" b="T9"/>
              <a:pathLst>
                <a:path w="956" h="1220">
                  <a:moveTo>
                    <a:pt x="0" y="1220"/>
                  </a:moveTo>
                  <a:lnTo>
                    <a:pt x="956"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23"/>
            <p:cNvSpPr>
              <a:spLocks/>
            </p:cNvSpPr>
            <p:nvPr/>
          </p:nvSpPr>
          <p:spPr bwMode="auto">
            <a:xfrm>
              <a:off x="2427" y="1395"/>
              <a:ext cx="987" cy="930"/>
            </a:xfrm>
            <a:custGeom>
              <a:avLst/>
              <a:gdLst>
                <a:gd name="T0" fmla="*/ 987 w 987"/>
                <a:gd name="T1" fmla="*/ 930 h 930"/>
                <a:gd name="T2" fmla="*/ 0 w 987"/>
                <a:gd name="T3" fmla="*/ 0 h 930"/>
                <a:gd name="T4" fmla="*/ 0 60000 65536"/>
                <a:gd name="T5" fmla="*/ 0 60000 65536"/>
                <a:gd name="T6" fmla="*/ 0 w 987"/>
                <a:gd name="T7" fmla="*/ 0 h 930"/>
                <a:gd name="T8" fmla="*/ 987 w 987"/>
                <a:gd name="T9" fmla="*/ 930 h 930"/>
              </a:gdLst>
              <a:ahLst/>
              <a:cxnLst>
                <a:cxn ang="T4">
                  <a:pos x="T0" y="T1"/>
                </a:cxn>
                <a:cxn ang="T5">
                  <a:pos x="T2" y="T3"/>
                </a:cxn>
              </a:cxnLst>
              <a:rect l="T6" t="T7" r="T8" b="T9"/>
              <a:pathLst>
                <a:path w="987" h="930">
                  <a:moveTo>
                    <a:pt x="987" y="930"/>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1" name="Freeform 3"/>
          <p:cNvSpPr>
            <a:spLocks/>
          </p:cNvSpPr>
          <p:nvPr/>
        </p:nvSpPr>
        <p:spPr bwMode="auto">
          <a:xfrm>
            <a:off x="628650" y="4025900"/>
            <a:ext cx="3543300" cy="2228850"/>
          </a:xfrm>
          <a:custGeom>
            <a:avLst/>
            <a:gdLst>
              <a:gd name="T0" fmla="*/ 0 w 2232"/>
              <a:gd name="T1" fmla="*/ 1404 h 1404"/>
              <a:gd name="T2" fmla="*/ 2232 w 2232"/>
              <a:gd name="T3" fmla="*/ 1068 h 1404"/>
              <a:gd name="T4" fmla="*/ 1096 w 2232"/>
              <a:gd name="T5" fmla="*/ 0 h 1404"/>
              <a:gd name="T6" fmla="*/ 0 w 2232"/>
              <a:gd name="T7" fmla="*/ 1404 h 1404"/>
              <a:gd name="T8" fmla="*/ 0 60000 65536"/>
              <a:gd name="T9" fmla="*/ 0 60000 65536"/>
              <a:gd name="T10" fmla="*/ 0 60000 65536"/>
              <a:gd name="T11" fmla="*/ 0 60000 65536"/>
              <a:gd name="T12" fmla="*/ 0 w 2232"/>
              <a:gd name="T13" fmla="*/ 0 h 1404"/>
              <a:gd name="T14" fmla="*/ 2232 w 2232"/>
              <a:gd name="T15" fmla="*/ 1404 h 1404"/>
            </a:gdLst>
            <a:ahLst/>
            <a:cxnLst>
              <a:cxn ang="T8">
                <a:pos x="T0" y="T1"/>
              </a:cxn>
              <a:cxn ang="T9">
                <a:pos x="T2" y="T3"/>
              </a:cxn>
              <a:cxn ang="T10">
                <a:pos x="T4" y="T5"/>
              </a:cxn>
              <a:cxn ang="T11">
                <a:pos x="T6" y="T7"/>
              </a:cxn>
            </a:cxnLst>
            <a:rect l="T12" t="T13" r="T14" b="T15"/>
            <a:pathLst>
              <a:path w="2232" h="1404">
                <a:moveTo>
                  <a:pt x="0" y="1404"/>
                </a:moveTo>
                <a:lnTo>
                  <a:pt x="2232" y="1068"/>
                </a:lnTo>
                <a:lnTo>
                  <a:pt x="1096" y="0"/>
                </a:lnTo>
                <a:lnTo>
                  <a:pt x="0" y="1404"/>
                </a:lnTo>
                <a:close/>
              </a:path>
            </a:pathLst>
          </a:custGeom>
          <a:solidFill>
            <a:srgbClr val="FFC000">
              <a:alpha val="30196"/>
            </a:srgbClr>
          </a:solidFill>
          <a:ln w="3175">
            <a:solidFill>
              <a:srgbClr val="FF0000"/>
            </a:solidFill>
            <a:round/>
            <a:headEnd/>
            <a:tailEnd/>
          </a:ln>
        </p:spPr>
        <p:txBody>
          <a:bodyPr/>
          <a:lstStyle/>
          <a:p>
            <a:pPr algn="ctr"/>
            <a:endParaRPr lang="tr-TR" dirty="0" smtClean="0"/>
          </a:p>
          <a:p>
            <a:pPr algn="ctr"/>
            <a:endParaRPr lang="tr-TR" dirty="0"/>
          </a:p>
          <a:p>
            <a:pPr algn="ctr"/>
            <a:endParaRPr lang="tr-TR" dirty="0" smtClean="0"/>
          </a:p>
          <a:p>
            <a:pPr algn="ctr"/>
            <a:r>
              <a:rPr lang="tr-TR" b="1" dirty="0">
                <a:solidFill>
                  <a:srgbClr val="FF0000"/>
                </a:solidFill>
              </a:rPr>
              <a:t>Arakesit</a:t>
            </a:r>
          </a:p>
          <a:p>
            <a:pPr algn="ctr"/>
            <a:r>
              <a:rPr lang="tr-TR" b="1" dirty="0">
                <a:solidFill>
                  <a:srgbClr val="FF0000"/>
                </a:solidFill>
              </a:rPr>
              <a:t>  İkizkenar</a:t>
            </a:r>
          </a:p>
          <a:p>
            <a:pPr algn="ctr"/>
            <a:r>
              <a:rPr lang="tr-TR" b="1" dirty="0">
                <a:solidFill>
                  <a:srgbClr val="FF0000"/>
                </a:solidFill>
              </a:rPr>
              <a:t>Üçgendir.</a:t>
            </a:r>
            <a:endParaRPr lang="en-US" b="1" dirty="0">
              <a:solidFill>
                <a:srgbClr val="FF0000"/>
              </a:solidFill>
            </a:endParaRPr>
          </a:p>
          <a:p>
            <a:pPr algn="ctr"/>
            <a:endParaRPr lang="en-US" dirty="0"/>
          </a:p>
        </p:txBody>
      </p:sp>
      <p:grpSp>
        <p:nvGrpSpPr>
          <p:cNvPr id="22" name="Group 24"/>
          <p:cNvGrpSpPr>
            <a:grpSpLocks/>
          </p:cNvGrpSpPr>
          <p:nvPr/>
        </p:nvGrpSpPr>
        <p:grpSpPr bwMode="auto">
          <a:xfrm>
            <a:off x="619125" y="4017963"/>
            <a:ext cx="3592513" cy="2401887"/>
            <a:chOff x="1474" y="1395"/>
            <a:chExt cx="1958" cy="1309"/>
          </a:xfrm>
        </p:grpSpPr>
        <p:sp>
          <p:nvSpPr>
            <p:cNvPr id="23" name="Freeform 25"/>
            <p:cNvSpPr>
              <a:spLocks/>
            </p:cNvSpPr>
            <p:nvPr/>
          </p:nvSpPr>
          <p:spPr bwMode="auto">
            <a:xfrm>
              <a:off x="1474" y="2614"/>
              <a:ext cx="1045" cy="85"/>
            </a:xfrm>
            <a:custGeom>
              <a:avLst/>
              <a:gdLst>
                <a:gd name="T0" fmla="*/ 0 w 1045"/>
                <a:gd name="T1" fmla="*/ 0 h 85"/>
                <a:gd name="T2" fmla="*/ 1045 w 1045"/>
                <a:gd name="T3" fmla="*/ 85 h 85"/>
                <a:gd name="T4" fmla="*/ 0 60000 65536"/>
                <a:gd name="T5" fmla="*/ 0 60000 65536"/>
                <a:gd name="T6" fmla="*/ 0 w 1045"/>
                <a:gd name="T7" fmla="*/ 0 h 85"/>
                <a:gd name="T8" fmla="*/ 1045 w 1045"/>
                <a:gd name="T9" fmla="*/ 85 h 85"/>
              </a:gdLst>
              <a:ahLst/>
              <a:cxnLst>
                <a:cxn ang="T4">
                  <a:pos x="T0" y="T1"/>
                </a:cxn>
                <a:cxn ang="T5">
                  <a:pos x="T2" y="T3"/>
                </a:cxn>
              </a:cxnLst>
              <a:rect l="T6" t="T7" r="T8" b="T9"/>
              <a:pathLst>
                <a:path w="1045" h="85">
                  <a:moveTo>
                    <a:pt x="0" y="0"/>
                  </a:moveTo>
                  <a:lnTo>
                    <a:pt x="1045" y="85"/>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26"/>
            <p:cNvSpPr>
              <a:spLocks/>
            </p:cNvSpPr>
            <p:nvPr/>
          </p:nvSpPr>
          <p:spPr bwMode="auto">
            <a:xfrm>
              <a:off x="2517" y="2327"/>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27"/>
            <p:cNvSpPr>
              <a:spLocks/>
            </p:cNvSpPr>
            <p:nvPr/>
          </p:nvSpPr>
          <p:spPr bwMode="auto">
            <a:xfrm>
              <a:off x="1483" y="2233"/>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28"/>
            <p:cNvSpPr>
              <a:spLocks/>
            </p:cNvSpPr>
            <p:nvPr/>
          </p:nvSpPr>
          <p:spPr bwMode="auto">
            <a:xfrm>
              <a:off x="2385" y="2238"/>
              <a:ext cx="1047" cy="89"/>
            </a:xfrm>
            <a:custGeom>
              <a:avLst/>
              <a:gdLst>
                <a:gd name="T0" fmla="*/ 0 w 1047"/>
                <a:gd name="T1" fmla="*/ 0 h 89"/>
                <a:gd name="T2" fmla="*/ 1047 w 1047"/>
                <a:gd name="T3" fmla="*/ 89 h 89"/>
                <a:gd name="T4" fmla="*/ 0 60000 65536"/>
                <a:gd name="T5" fmla="*/ 0 60000 65536"/>
                <a:gd name="T6" fmla="*/ 0 w 1047"/>
                <a:gd name="T7" fmla="*/ 0 h 89"/>
                <a:gd name="T8" fmla="*/ 1047 w 1047"/>
                <a:gd name="T9" fmla="*/ 89 h 89"/>
              </a:gdLst>
              <a:ahLst/>
              <a:cxnLst>
                <a:cxn ang="T4">
                  <a:pos x="T0" y="T1"/>
                </a:cxn>
                <a:cxn ang="T5">
                  <a:pos x="T2" y="T3"/>
                </a:cxn>
              </a:cxnLst>
              <a:rect l="T6" t="T7" r="T8" b="T9"/>
              <a:pathLst>
                <a:path w="1047" h="89">
                  <a:moveTo>
                    <a:pt x="0" y="0"/>
                  </a:moveTo>
                  <a:lnTo>
                    <a:pt x="1047" y="89"/>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29"/>
            <p:cNvSpPr>
              <a:spLocks/>
            </p:cNvSpPr>
            <p:nvPr/>
          </p:nvSpPr>
          <p:spPr bwMode="auto">
            <a:xfrm>
              <a:off x="2427" y="1401"/>
              <a:ext cx="91" cy="1303"/>
            </a:xfrm>
            <a:custGeom>
              <a:avLst/>
              <a:gdLst>
                <a:gd name="T0" fmla="*/ 91 w 91"/>
                <a:gd name="T1" fmla="*/ 1303 h 1303"/>
                <a:gd name="T2" fmla="*/ 0 w 91"/>
                <a:gd name="T3" fmla="*/ 0 h 1303"/>
                <a:gd name="T4" fmla="*/ 0 60000 65536"/>
                <a:gd name="T5" fmla="*/ 0 60000 65536"/>
                <a:gd name="T6" fmla="*/ 0 w 91"/>
                <a:gd name="T7" fmla="*/ 0 h 1303"/>
                <a:gd name="T8" fmla="*/ 91 w 91"/>
                <a:gd name="T9" fmla="*/ 1303 h 1303"/>
              </a:gdLst>
              <a:ahLst/>
              <a:cxnLst>
                <a:cxn ang="T4">
                  <a:pos x="T0" y="T1"/>
                </a:cxn>
                <a:cxn ang="T5">
                  <a:pos x="T2" y="T3"/>
                </a:cxn>
              </a:cxnLst>
              <a:rect l="T6" t="T7" r="T8" b="T9"/>
              <a:pathLst>
                <a:path w="91" h="1303">
                  <a:moveTo>
                    <a:pt x="91" y="1303"/>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30"/>
            <p:cNvSpPr>
              <a:spLocks/>
            </p:cNvSpPr>
            <p:nvPr/>
          </p:nvSpPr>
          <p:spPr bwMode="auto">
            <a:xfrm>
              <a:off x="2385" y="1401"/>
              <a:ext cx="45" cy="837"/>
            </a:xfrm>
            <a:custGeom>
              <a:avLst/>
              <a:gdLst>
                <a:gd name="T0" fmla="*/ 0 w 45"/>
                <a:gd name="T1" fmla="*/ 837 h 837"/>
                <a:gd name="T2" fmla="*/ 45 w 45"/>
                <a:gd name="T3" fmla="*/ 0 h 837"/>
                <a:gd name="T4" fmla="*/ 0 60000 65536"/>
                <a:gd name="T5" fmla="*/ 0 60000 65536"/>
                <a:gd name="T6" fmla="*/ 0 w 45"/>
                <a:gd name="T7" fmla="*/ 0 h 837"/>
                <a:gd name="T8" fmla="*/ 45 w 45"/>
                <a:gd name="T9" fmla="*/ 837 h 837"/>
              </a:gdLst>
              <a:ahLst/>
              <a:cxnLst>
                <a:cxn ang="T4">
                  <a:pos x="T0" y="T1"/>
                </a:cxn>
                <a:cxn ang="T5">
                  <a:pos x="T2" y="T3"/>
                </a:cxn>
              </a:cxnLst>
              <a:rect l="T6" t="T7" r="T8" b="T9"/>
              <a:pathLst>
                <a:path w="45" h="837">
                  <a:moveTo>
                    <a:pt x="0" y="837"/>
                  </a:moveTo>
                  <a:lnTo>
                    <a:pt x="4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31"/>
            <p:cNvSpPr>
              <a:spLocks/>
            </p:cNvSpPr>
            <p:nvPr/>
          </p:nvSpPr>
          <p:spPr bwMode="auto">
            <a:xfrm>
              <a:off x="1474" y="1395"/>
              <a:ext cx="956" cy="1220"/>
            </a:xfrm>
            <a:custGeom>
              <a:avLst/>
              <a:gdLst>
                <a:gd name="T0" fmla="*/ 0 w 956"/>
                <a:gd name="T1" fmla="*/ 1220 h 1220"/>
                <a:gd name="T2" fmla="*/ 956 w 956"/>
                <a:gd name="T3" fmla="*/ 0 h 1220"/>
                <a:gd name="T4" fmla="*/ 0 60000 65536"/>
                <a:gd name="T5" fmla="*/ 0 60000 65536"/>
                <a:gd name="T6" fmla="*/ 0 w 956"/>
                <a:gd name="T7" fmla="*/ 0 h 1220"/>
                <a:gd name="T8" fmla="*/ 956 w 956"/>
                <a:gd name="T9" fmla="*/ 1220 h 1220"/>
              </a:gdLst>
              <a:ahLst/>
              <a:cxnLst>
                <a:cxn ang="T4">
                  <a:pos x="T0" y="T1"/>
                </a:cxn>
                <a:cxn ang="T5">
                  <a:pos x="T2" y="T3"/>
                </a:cxn>
              </a:cxnLst>
              <a:rect l="T6" t="T7" r="T8" b="T9"/>
              <a:pathLst>
                <a:path w="956" h="1220">
                  <a:moveTo>
                    <a:pt x="0" y="1220"/>
                  </a:moveTo>
                  <a:lnTo>
                    <a:pt x="956"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32"/>
            <p:cNvSpPr>
              <a:spLocks/>
            </p:cNvSpPr>
            <p:nvPr/>
          </p:nvSpPr>
          <p:spPr bwMode="auto">
            <a:xfrm>
              <a:off x="2427" y="1395"/>
              <a:ext cx="987" cy="930"/>
            </a:xfrm>
            <a:custGeom>
              <a:avLst/>
              <a:gdLst>
                <a:gd name="T0" fmla="*/ 987 w 987"/>
                <a:gd name="T1" fmla="*/ 930 h 930"/>
                <a:gd name="T2" fmla="*/ 0 w 987"/>
                <a:gd name="T3" fmla="*/ 0 h 930"/>
                <a:gd name="T4" fmla="*/ 0 60000 65536"/>
                <a:gd name="T5" fmla="*/ 0 60000 65536"/>
                <a:gd name="T6" fmla="*/ 0 w 987"/>
                <a:gd name="T7" fmla="*/ 0 h 930"/>
                <a:gd name="T8" fmla="*/ 987 w 987"/>
                <a:gd name="T9" fmla="*/ 930 h 930"/>
              </a:gdLst>
              <a:ahLst/>
              <a:cxnLst>
                <a:cxn ang="T4">
                  <a:pos x="T0" y="T1"/>
                </a:cxn>
                <a:cxn ang="T5">
                  <a:pos x="T2" y="T3"/>
                </a:cxn>
              </a:cxnLst>
              <a:rect l="T6" t="T7" r="T8" b="T9"/>
              <a:pathLst>
                <a:path w="987" h="930">
                  <a:moveTo>
                    <a:pt x="987" y="930"/>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1" name="Freeform 4"/>
          <p:cNvSpPr>
            <a:spLocks/>
          </p:cNvSpPr>
          <p:nvPr/>
        </p:nvSpPr>
        <p:spPr bwMode="auto">
          <a:xfrm>
            <a:off x="5988812" y="1328542"/>
            <a:ext cx="1911350" cy="2006600"/>
          </a:xfrm>
          <a:custGeom>
            <a:avLst/>
            <a:gdLst>
              <a:gd name="T0" fmla="*/ 0 w 1204"/>
              <a:gd name="T1" fmla="*/ 1160 h 1264"/>
              <a:gd name="T2" fmla="*/ 1204 w 1204"/>
              <a:gd name="T3" fmla="*/ 1264 h 1264"/>
              <a:gd name="T4" fmla="*/ 532 w 1204"/>
              <a:gd name="T5" fmla="*/ 0 h 1264"/>
              <a:gd name="T6" fmla="*/ 0 w 1204"/>
              <a:gd name="T7" fmla="*/ 1160 h 1264"/>
              <a:gd name="T8" fmla="*/ 0 60000 65536"/>
              <a:gd name="T9" fmla="*/ 0 60000 65536"/>
              <a:gd name="T10" fmla="*/ 0 60000 65536"/>
              <a:gd name="T11" fmla="*/ 0 60000 65536"/>
              <a:gd name="T12" fmla="*/ 0 w 1204"/>
              <a:gd name="T13" fmla="*/ 0 h 1264"/>
              <a:gd name="T14" fmla="*/ 1204 w 1204"/>
              <a:gd name="T15" fmla="*/ 1264 h 1264"/>
            </a:gdLst>
            <a:ahLst/>
            <a:cxnLst>
              <a:cxn ang="T8">
                <a:pos x="T0" y="T1"/>
              </a:cxn>
              <a:cxn ang="T9">
                <a:pos x="T2" y="T3"/>
              </a:cxn>
              <a:cxn ang="T10">
                <a:pos x="T4" y="T5"/>
              </a:cxn>
              <a:cxn ang="T11">
                <a:pos x="T6" y="T7"/>
              </a:cxn>
            </a:cxnLst>
            <a:rect l="T12" t="T13" r="T14" b="T15"/>
            <a:pathLst>
              <a:path w="1204" h="1264">
                <a:moveTo>
                  <a:pt x="0" y="1160"/>
                </a:moveTo>
                <a:lnTo>
                  <a:pt x="1204" y="1264"/>
                </a:lnTo>
                <a:lnTo>
                  <a:pt x="532" y="0"/>
                </a:lnTo>
                <a:lnTo>
                  <a:pt x="0" y="1160"/>
                </a:lnTo>
                <a:close/>
              </a:path>
            </a:pathLst>
          </a:custGeom>
          <a:solidFill>
            <a:srgbClr val="00B0F0">
              <a:alpha val="30196"/>
            </a:srgbClr>
          </a:solidFill>
          <a:ln w="3175">
            <a:solidFill>
              <a:srgbClr val="FF0000"/>
            </a:solidFill>
            <a:round/>
            <a:headEnd/>
            <a:tailEnd/>
          </a:ln>
        </p:spPr>
        <p:txBody>
          <a:bodyPr/>
          <a:lstStyle/>
          <a:p>
            <a:pPr algn="ctr"/>
            <a:endParaRPr lang="tr-TR" dirty="0" smtClean="0"/>
          </a:p>
          <a:p>
            <a:pPr algn="ctr"/>
            <a:endParaRPr lang="tr-TR" dirty="0"/>
          </a:p>
          <a:p>
            <a:pPr algn="ctr"/>
            <a:endParaRPr lang="tr-TR" dirty="0" smtClean="0"/>
          </a:p>
          <a:p>
            <a:pPr algn="ctr"/>
            <a:r>
              <a:rPr lang="tr-TR" b="1" dirty="0" smtClean="0">
                <a:solidFill>
                  <a:srgbClr val="FF0000"/>
                </a:solidFill>
              </a:rPr>
              <a:t>Arakesit</a:t>
            </a:r>
            <a:endParaRPr lang="tr-TR" b="1" dirty="0">
              <a:solidFill>
                <a:srgbClr val="FF0000"/>
              </a:solidFill>
            </a:endParaRPr>
          </a:p>
          <a:p>
            <a:pPr algn="ctr"/>
            <a:r>
              <a:rPr lang="tr-TR" b="1" dirty="0">
                <a:solidFill>
                  <a:srgbClr val="FF0000"/>
                </a:solidFill>
              </a:rPr>
              <a:t>  İkizkenar</a:t>
            </a:r>
          </a:p>
          <a:p>
            <a:pPr algn="ctr"/>
            <a:r>
              <a:rPr lang="tr-TR" b="1" dirty="0">
                <a:solidFill>
                  <a:srgbClr val="FF0000"/>
                </a:solidFill>
              </a:rPr>
              <a:t>Üçgendir.</a:t>
            </a:r>
            <a:endParaRPr lang="en-US" b="1" dirty="0">
              <a:solidFill>
                <a:srgbClr val="FF0000"/>
              </a:solidFill>
            </a:endParaRPr>
          </a:p>
          <a:p>
            <a:pPr algn="ctr"/>
            <a:endParaRPr lang="en-US" dirty="0"/>
          </a:p>
        </p:txBody>
      </p:sp>
      <p:grpSp>
        <p:nvGrpSpPr>
          <p:cNvPr id="32" name="Group 33"/>
          <p:cNvGrpSpPr>
            <a:grpSpLocks/>
          </p:cNvGrpSpPr>
          <p:nvPr/>
        </p:nvGrpSpPr>
        <p:grpSpPr bwMode="auto">
          <a:xfrm>
            <a:off x="4918075" y="3992563"/>
            <a:ext cx="3592513" cy="2401887"/>
            <a:chOff x="1474" y="1395"/>
            <a:chExt cx="1958" cy="1309"/>
          </a:xfrm>
        </p:grpSpPr>
        <p:sp>
          <p:nvSpPr>
            <p:cNvPr id="33" name="Freeform 34"/>
            <p:cNvSpPr>
              <a:spLocks/>
            </p:cNvSpPr>
            <p:nvPr/>
          </p:nvSpPr>
          <p:spPr bwMode="auto">
            <a:xfrm>
              <a:off x="1474" y="2614"/>
              <a:ext cx="1045" cy="85"/>
            </a:xfrm>
            <a:custGeom>
              <a:avLst/>
              <a:gdLst>
                <a:gd name="T0" fmla="*/ 0 w 1045"/>
                <a:gd name="T1" fmla="*/ 0 h 85"/>
                <a:gd name="T2" fmla="*/ 1045 w 1045"/>
                <a:gd name="T3" fmla="*/ 85 h 85"/>
                <a:gd name="T4" fmla="*/ 0 60000 65536"/>
                <a:gd name="T5" fmla="*/ 0 60000 65536"/>
                <a:gd name="T6" fmla="*/ 0 w 1045"/>
                <a:gd name="T7" fmla="*/ 0 h 85"/>
                <a:gd name="T8" fmla="*/ 1045 w 1045"/>
                <a:gd name="T9" fmla="*/ 85 h 85"/>
              </a:gdLst>
              <a:ahLst/>
              <a:cxnLst>
                <a:cxn ang="T4">
                  <a:pos x="T0" y="T1"/>
                </a:cxn>
                <a:cxn ang="T5">
                  <a:pos x="T2" y="T3"/>
                </a:cxn>
              </a:cxnLst>
              <a:rect l="T6" t="T7" r="T8" b="T9"/>
              <a:pathLst>
                <a:path w="1045" h="85">
                  <a:moveTo>
                    <a:pt x="0" y="0"/>
                  </a:moveTo>
                  <a:lnTo>
                    <a:pt x="1045" y="85"/>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 name="Freeform 35"/>
            <p:cNvSpPr>
              <a:spLocks/>
            </p:cNvSpPr>
            <p:nvPr/>
          </p:nvSpPr>
          <p:spPr bwMode="auto">
            <a:xfrm>
              <a:off x="2517" y="2327"/>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 name="Freeform 36"/>
            <p:cNvSpPr>
              <a:spLocks/>
            </p:cNvSpPr>
            <p:nvPr/>
          </p:nvSpPr>
          <p:spPr bwMode="auto">
            <a:xfrm>
              <a:off x="1483" y="2233"/>
              <a:ext cx="905" cy="377"/>
            </a:xfrm>
            <a:custGeom>
              <a:avLst/>
              <a:gdLst>
                <a:gd name="T0" fmla="*/ 0 w 905"/>
                <a:gd name="T1" fmla="*/ 377 h 377"/>
                <a:gd name="T2" fmla="*/ 905 w 905"/>
                <a:gd name="T3" fmla="*/ 0 h 377"/>
                <a:gd name="T4" fmla="*/ 0 60000 65536"/>
                <a:gd name="T5" fmla="*/ 0 60000 65536"/>
                <a:gd name="T6" fmla="*/ 0 w 905"/>
                <a:gd name="T7" fmla="*/ 0 h 377"/>
                <a:gd name="T8" fmla="*/ 905 w 905"/>
                <a:gd name="T9" fmla="*/ 377 h 377"/>
              </a:gdLst>
              <a:ahLst/>
              <a:cxnLst>
                <a:cxn ang="T4">
                  <a:pos x="T0" y="T1"/>
                </a:cxn>
                <a:cxn ang="T5">
                  <a:pos x="T2" y="T3"/>
                </a:cxn>
              </a:cxnLst>
              <a:rect l="T6" t="T7" r="T8" b="T9"/>
              <a:pathLst>
                <a:path w="905" h="377">
                  <a:moveTo>
                    <a:pt x="0" y="377"/>
                  </a:moveTo>
                  <a:lnTo>
                    <a:pt x="90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 name="Freeform 37"/>
            <p:cNvSpPr>
              <a:spLocks/>
            </p:cNvSpPr>
            <p:nvPr/>
          </p:nvSpPr>
          <p:spPr bwMode="auto">
            <a:xfrm>
              <a:off x="2385" y="2238"/>
              <a:ext cx="1047" cy="89"/>
            </a:xfrm>
            <a:custGeom>
              <a:avLst/>
              <a:gdLst>
                <a:gd name="T0" fmla="*/ 0 w 1047"/>
                <a:gd name="T1" fmla="*/ 0 h 89"/>
                <a:gd name="T2" fmla="*/ 1047 w 1047"/>
                <a:gd name="T3" fmla="*/ 89 h 89"/>
                <a:gd name="T4" fmla="*/ 0 60000 65536"/>
                <a:gd name="T5" fmla="*/ 0 60000 65536"/>
                <a:gd name="T6" fmla="*/ 0 w 1047"/>
                <a:gd name="T7" fmla="*/ 0 h 89"/>
                <a:gd name="T8" fmla="*/ 1047 w 1047"/>
                <a:gd name="T9" fmla="*/ 89 h 89"/>
              </a:gdLst>
              <a:ahLst/>
              <a:cxnLst>
                <a:cxn ang="T4">
                  <a:pos x="T0" y="T1"/>
                </a:cxn>
                <a:cxn ang="T5">
                  <a:pos x="T2" y="T3"/>
                </a:cxn>
              </a:cxnLst>
              <a:rect l="T6" t="T7" r="T8" b="T9"/>
              <a:pathLst>
                <a:path w="1047" h="89">
                  <a:moveTo>
                    <a:pt x="0" y="0"/>
                  </a:moveTo>
                  <a:lnTo>
                    <a:pt x="1047" y="89"/>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 name="Freeform 38"/>
            <p:cNvSpPr>
              <a:spLocks/>
            </p:cNvSpPr>
            <p:nvPr/>
          </p:nvSpPr>
          <p:spPr bwMode="auto">
            <a:xfrm>
              <a:off x="2427" y="1401"/>
              <a:ext cx="91" cy="1303"/>
            </a:xfrm>
            <a:custGeom>
              <a:avLst/>
              <a:gdLst>
                <a:gd name="T0" fmla="*/ 91 w 91"/>
                <a:gd name="T1" fmla="*/ 1303 h 1303"/>
                <a:gd name="T2" fmla="*/ 0 w 91"/>
                <a:gd name="T3" fmla="*/ 0 h 1303"/>
                <a:gd name="T4" fmla="*/ 0 60000 65536"/>
                <a:gd name="T5" fmla="*/ 0 60000 65536"/>
                <a:gd name="T6" fmla="*/ 0 w 91"/>
                <a:gd name="T7" fmla="*/ 0 h 1303"/>
                <a:gd name="T8" fmla="*/ 91 w 91"/>
                <a:gd name="T9" fmla="*/ 1303 h 1303"/>
              </a:gdLst>
              <a:ahLst/>
              <a:cxnLst>
                <a:cxn ang="T4">
                  <a:pos x="T0" y="T1"/>
                </a:cxn>
                <a:cxn ang="T5">
                  <a:pos x="T2" y="T3"/>
                </a:cxn>
              </a:cxnLst>
              <a:rect l="T6" t="T7" r="T8" b="T9"/>
              <a:pathLst>
                <a:path w="91" h="1303">
                  <a:moveTo>
                    <a:pt x="91" y="1303"/>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 name="Freeform 39"/>
            <p:cNvSpPr>
              <a:spLocks/>
            </p:cNvSpPr>
            <p:nvPr/>
          </p:nvSpPr>
          <p:spPr bwMode="auto">
            <a:xfrm>
              <a:off x="2385" y="1401"/>
              <a:ext cx="45" cy="837"/>
            </a:xfrm>
            <a:custGeom>
              <a:avLst/>
              <a:gdLst>
                <a:gd name="T0" fmla="*/ 0 w 45"/>
                <a:gd name="T1" fmla="*/ 837 h 837"/>
                <a:gd name="T2" fmla="*/ 45 w 45"/>
                <a:gd name="T3" fmla="*/ 0 h 837"/>
                <a:gd name="T4" fmla="*/ 0 60000 65536"/>
                <a:gd name="T5" fmla="*/ 0 60000 65536"/>
                <a:gd name="T6" fmla="*/ 0 w 45"/>
                <a:gd name="T7" fmla="*/ 0 h 837"/>
                <a:gd name="T8" fmla="*/ 45 w 45"/>
                <a:gd name="T9" fmla="*/ 837 h 837"/>
              </a:gdLst>
              <a:ahLst/>
              <a:cxnLst>
                <a:cxn ang="T4">
                  <a:pos x="T0" y="T1"/>
                </a:cxn>
                <a:cxn ang="T5">
                  <a:pos x="T2" y="T3"/>
                </a:cxn>
              </a:cxnLst>
              <a:rect l="T6" t="T7" r="T8" b="T9"/>
              <a:pathLst>
                <a:path w="45" h="837">
                  <a:moveTo>
                    <a:pt x="0" y="837"/>
                  </a:moveTo>
                  <a:lnTo>
                    <a:pt x="45"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 name="Freeform 40"/>
            <p:cNvSpPr>
              <a:spLocks/>
            </p:cNvSpPr>
            <p:nvPr/>
          </p:nvSpPr>
          <p:spPr bwMode="auto">
            <a:xfrm>
              <a:off x="1474" y="1395"/>
              <a:ext cx="956" cy="1220"/>
            </a:xfrm>
            <a:custGeom>
              <a:avLst/>
              <a:gdLst>
                <a:gd name="T0" fmla="*/ 0 w 956"/>
                <a:gd name="T1" fmla="*/ 1220 h 1220"/>
                <a:gd name="T2" fmla="*/ 956 w 956"/>
                <a:gd name="T3" fmla="*/ 0 h 1220"/>
                <a:gd name="T4" fmla="*/ 0 60000 65536"/>
                <a:gd name="T5" fmla="*/ 0 60000 65536"/>
                <a:gd name="T6" fmla="*/ 0 w 956"/>
                <a:gd name="T7" fmla="*/ 0 h 1220"/>
                <a:gd name="T8" fmla="*/ 956 w 956"/>
                <a:gd name="T9" fmla="*/ 1220 h 1220"/>
              </a:gdLst>
              <a:ahLst/>
              <a:cxnLst>
                <a:cxn ang="T4">
                  <a:pos x="T0" y="T1"/>
                </a:cxn>
                <a:cxn ang="T5">
                  <a:pos x="T2" y="T3"/>
                </a:cxn>
              </a:cxnLst>
              <a:rect l="T6" t="T7" r="T8" b="T9"/>
              <a:pathLst>
                <a:path w="956" h="1220">
                  <a:moveTo>
                    <a:pt x="0" y="1220"/>
                  </a:moveTo>
                  <a:lnTo>
                    <a:pt x="956"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 name="Freeform 41"/>
            <p:cNvSpPr>
              <a:spLocks/>
            </p:cNvSpPr>
            <p:nvPr/>
          </p:nvSpPr>
          <p:spPr bwMode="auto">
            <a:xfrm>
              <a:off x="2427" y="1395"/>
              <a:ext cx="987" cy="930"/>
            </a:xfrm>
            <a:custGeom>
              <a:avLst/>
              <a:gdLst>
                <a:gd name="T0" fmla="*/ 987 w 987"/>
                <a:gd name="T1" fmla="*/ 930 h 930"/>
                <a:gd name="T2" fmla="*/ 0 w 987"/>
                <a:gd name="T3" fmla="*/ 0 h 930"/>
                <a:gd name="T4" fmla="*/ 0 60000 65536"/>
                <a:gd name="T5" fmla="*/ 0 60000 65536"/>
                <a:gd name="T6" fmla="*/ 0 w 987"/>
                <a:gd name="T7" fmla="*/ 0 h 930"/>
                <a:gd name="T8" fmla="*/ 987 w 987"/>
                <a:gd name="T9" fmla="*/ 930 h 930"/>
              </a:gdLst>
              <a:ahLst/>
              <a:cxnLst>
                <a:cxn ang="T4">
                  <a:pos x="T0" y="T1"/>
                </a:cxn>
                <a:cxn ang="T5">
                  <a:pos x="T2" y="T3"/>
                </a:cxn>
              </a:cxnLst>
              <a:rect l="T6" t="T7" r="T8" b="T9"/>
              <a:pathLst>
                <a:path w="987" h="930">
                  <a:moveTo>
                    <a:pt x="987" y="930"/>
                  </a:moveTo>
                  <a:lnTo>
                    <a:pt x="0"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41" name="Freeform 2"/>
          <p:cNvSpPr>
            <a:spLocks/>
          </p:cNvSpPr>
          <p:nvPr/>
        </p:nvSpPr>
        <p:spPr bwMode="auto">
          <a:xfrm>
            <a:off x="6591300" y="4000500"/>
            <a:ext cx="241300" cy="2381250"/>
          </a:xfrm>
          <a:custGeom>
            <a:avLst/>
            <a:gdLst>
              <a:gd name="T0" fmla="*/ 152 w 152"/>
              <a:gd name="T1" fmla="*/ 1500 h 1500"/>
              <a:gd name="T2" fmla="*/ 152 w 152"/>
              <a:gd name="T3" fmla="*/ 1396 h 1500"/>
              <a:gd name="T4" fmla="*/ 48 w 152"/>
              <a:gd name="T5" fmla="*/ 0 h 1500"/>
              <a:gd name="T6" fmla="*/ 0 w 152"/>
              <a:gd name="T7" fmla="*/ 960 h 1500"/>
              <a:gd name="T8" fmla="*/ 152 w 152"/>
              <a:gd name="T9" fmla="*/ 1500 h 1500"/>
              <a:gd name="T10" fmla="*/ 0 60000 65536"/>
              <a:gd name="T11" fmla="*/ 0 60000 65536"/>
              <a:gd name="T12" fmla="*/ 0 60000 65536"/>
              <a:gd name="T13" fmla="*/ 0 60000 65536"/>
              <a:gd name="T14" fmla="*/ 0 60000 65536"/>
              <a:gd name="T15" fmla="*/ 0 w 152"/>
              <a:gd name="T16" fmla="*/ 0 h 1500"/>
              <a:gd name="T17" fmla="*/ 152 w 152"/>
              <a:gd name="T18" fmla="*/ 1500 h 1500"/>
            </a:gdLst>
            <a:ahLst/>
            <a:cxnLst>
              <a:cxn ang="T10">
                <a:pos x="T0" y="T1"/>
              </a:cxn>
              <a:cxn ang="T11">
                <a:pos x="T2" y="T3"/>
              </a:cxn>
              <a:cxn ang="T12">
                <a:pos x="T4" y="T5"/>
              </a:cxn>
              <a:cxn ang="T13">
                <a:pos x="T6" y="T7"/>
              </a:cxn>
              <a:cxn ang="T14">
                <a:pos x="T8" y="T9"/>
              </a:cxn>
            </a:cxnLst>
            <a:rect l="T15" t="T16" r="T17" b="T18"/>
            <a:pathLst>
              <a:path w="152" h="1500">
                <a:moveTo>
                  <a:pt x="152" y="1500"/>
                </a:moveTo>
                <a:cubicBezTo>
                  <a:pt x="152" y="1465"/>
                  <a:pt x="152" y="1431"/>
                  <a:pt x="152" y="1396"/>
                </a:cubicBezTo>
                <a:lnTo>
                  <a:pt x="48" y="0"/>
                </a:lnTo>
                <a:lnTo>
                  <a:pt x="0" y="960"/>
                </a:lnTo>
                <a:lnTo>
                  <a:pt x="152" y="1500"/>
                </a:lnTo>
                <a:close/>
              </a:path>
            </a:pathLst>
          </a:custGeom>
          <a:gradFill rotWithShape="1">
            <a:gsLst>
              <a:gs pos="0">
                <a:srgbClr val="6BA888"/>
              </a:gs>
              <a:gs pos="50000">
                <a:srgbClr val="A1FDCD"/>
              </a:gs>
              <a:gs pos="100000">
                <a:srgbClr val="6BA888"/>
              </a:gs>
            </a:gsLst>
            <a:lin ang="18900000" scaled="1"/>
          </a:gradFill>
          <a:ln w="3175">
            <a:solidFill>
              <a:schemeClr val="tx1"/>
            </a:solidFill>
            <a:round/>
            <a:headEnd/>
            <a:tailEnd/>
          </a:ln>
        </p:spPr>
        <p:txBody>
          <a:bodyPr vert="vert270"/>
          <a:lstStyle/>
          <a:p>
            <a:pPr algn="ctr"/>
            <a:r>
              <a:rPr lang="tr-TR" b="1" dirty="0" smtClean="0">
                <a:solidFill>
                  <a:srgbClr val="FF0000"/>
                </a:solidFill>
              </a:rPr>
              <a:t>Arakesit</a:t>
            </a:r>
            <a:endParaRPr lang="tr-TR" b="1" dirty="0">
              <a:solidFill>
                <a:srgbClr val="FF0000"/>
              </a:solidFill>
            </a:endParaRPr>
          </a:p>
          <a:p>
            <a:pPr algn="ctr"/>
            <a:r>
              <a:rPr lang="tr-TR" b="1" dirty="0">
                <a:solidFill>
                  <a:srgbClr val="FF0000"/>
                </a:solidFill>
              </a:rPr>
              <a:t>  İkizkenar</a:t>
            </a:r>
          </a:p>
          <a:p>
            <a:pPr algn="ctr"/>
            <a:r>
              <a:rPr lang="tr-TR" b="1" dirty="0">
                <a:solidFill>
                  <a:srgbClr val="FF0000"/>
                </a:solidFill>
              </a:rPr>
              <a:t>Üçgendir.</a:t>
            </a:r>
            <a:endParaRPr lang="en-US" b="1" dirty="0">
              <a:solidFill>
                <a:srgbClr val="FF0000"/>
              </a:solidFill>
            </a:endParaRPr>
          </a:p>
          <a:p>
            <a:pPr algn="ctr"/>
            <a:endParaRPr lang="en-US" dirty="0"/>
          </a:p>
        </p:txBody>
      </p:sp>
      <p:sp>
        <p:nvSpPr>
          <p:cNvPr id="42" name="AutoShape 6"/>
          <p:cNvSpPr>
            <a:spLocks noChangeArrowheads="1"/>
          </p:cNvSpPr>
          <p:nvPr/>
        </p:nvSpPr>
        <p:spPr bwMode="auto">
          <a:xfrm>
            <a:off x="179512" y="87859"/>
            <a:ext cx="8734672" cy="914400"/>
          </a:xfrm>
          <a:prstGeom prst="wedgeRectCallout">
            <a:avLst>
              <a:gd name="adj1" fmla="val 16141"/>
              <a:gd name="adj2" fmla="val 41913"/>
            </a:avLst>
          </a:prstGeom>
          <a:solidFill>
            <a:srgbClr val="FFCCFF">
              <a:alpha val="38824"/>
            </a:srgbClr>
          </a:solidFill>
          <a:ln w="9525">
            <a:solidFill>
              <a:srgbClr val="FF0000"/>
            </a:solidFill>
            <a:miter lim="800000"/>
            <a:headEnd/>
            <a:tailEnd/>
          </a:ln>
          <a:effectLst/>
        </p:spPr>
        <p:txBody>
          <a:bodyPr/>
          <a:lstStyle/>
          <a:p>
            <a:r>
              <a:rPr lang="tr-TR" b="1" dirty="0" smtClean="0"/>
              <a:t>	Kare </a:t>
            </a:r>
            <a:r>
              <a:rPr lang="tr-TR" b="1" dirty="0"/>
              <a:t>Piramit  tabana dik bir düzlem ile kesildiğinde arakesit düzlemi bir ikizkenar </a:t>
            </a:r>
            <a:r>
              <a:rPr lang="tr-TR" b="1" dirty="0" smtClean="0"/>
              <a:t>üçgendir. Kare </a:t>
            </a:r>
            <a:r>
              <a:rPr lang="tr-TR" b="1" dirty="0"/>
              <a:t>dik Piramidin taban kenarı ile yan yüzün yükseklik uzunluğu  eşit olursa arakesit düzlemi bir eşkenar üçgen olur.</a:t>
            </a:r>
          </a:p>
        </p:txBody>
      </p:sp>
      <p:sp>
        <p:nvSpPr>
          <p:cNvPr id="43"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1330245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1000"/>
                                        <p:tgtEl>
                                          <p:spTgt spid="11"/>
                                        </p:tgtEl>
                                      </p:cBhvr>
                                    </p:animEffect>
                                  </p:childTnLst>
                                  <p:subTnLst>
                                    <p:audio>
                                      <p:cMediaNode>
                                        <p:cTn display="0" masterRel="sameClick">
                                          <p:stCondLst>
                                            <p:cond evt="begin" delay="0">
                                              <p:tn val="12"/>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up)">
                                      <p:cBhvr>
                                        <p:cTn id="26" dur="1000"/>
                                        <p:tgtEl>
                                          <p:spTgt spid="31"/>
                                        </p:tgtEl>
                                      </p:cBhvr>
                                    </p:animEffect>
                                  </p:childTnLst>
                                  <p:subTnLst>
                                    <p:audio>
                                      <p:cMediaNode>
                                        <p:cTn display="0" masterRel="sameClick">
                                          <p:stCondLst>
                                            <p:cond evt="begin" delay="0">
                                              <p:tn val="24"/>
                                            </p:cond>
                                          </p:stCondLst>
                                          <p:endCondLst>
                                            <p:cond evt="onStopAudio" delay="0">
                                              <p:tgtEl>
                                                <p:sldTgt/>
                                              </p:tgtEl>
                                            </p:cond>
                                          </p:endCondLst>
                                        </p:cTn>
                                        <p:tgtEl>
                                          <p:sndTgt r:embed="rId2" name="whoosh.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up)">
                                      <p:cBhvr>
                                        <p:cTn id="38" dur="1000"/>
                                        <p:tgtEl>
                                          <p:spTgt spid="21"/>
                                        </p:tgtEl>
                                      </p:cBhvr>
                                    </p:animEffect>
                                  </p:childTnLst>
                                  <p:subTnLst>
                                    <p:audio>
                                      <p:cMediaNode>
                                        <p:cTn display="0" masterRel="sameClick">
                                          <p:stCondLst>
                                            <p:cond evt="begin" delay="0">
                                              <p:tn val="36"/>
                                            </p:cond>
                                          </p:stCondLst>
                                          <p:endCondLst>
                                            <p:cond evt="onStopAudio" delay="0">
                                              <p:tgtEl>
                                                <p:sldTgt/>
                                              </p:tgtEl>
                                            </p:cond>
                                          </p:endCondLst>
                                        </p:cTn>
                                        <p:tgtEl>
                                          <p:sndTgt r:embed="rId2" name="whoosh.wav"/>
                                        </p:tgtEl>
                                      </p:cMediaNode>
                                    </p:audio>
                                  </p:sub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up)">
                                      <p:cBhvr>
                                        <p:cTn id="50" dur="1000"/>
                                        <p:tgtEl>
                                          <p:spTgt spid="41"/>
                                        </p:tgtEl>
                                      </p:cBhvr>
                                    </p:animEffect>
                                  </p:childTnLst>
                                  <p:subTnLst>
                                    <p:audio>
                                      <p:cMediaNode>
                                        <p:cTn display="0" masterRel="sameClick">
                                          <p:stCondLst>
                                            <p:cond evt="begin" delay="0">
                                              <p:tn val="48"/>
                                            </p:cond>
                                          </p:stCondLst>
                                          <p:endCondLst>
                                            <p:cond evt="onStopAudio" delay="0">
                                              <p:tgtEl>
                                                <p:sldTgt/>
                                              </p:tgtEl>
                                            </p:cond>
                                          </p:endCondLst>
                                        </p:cTn>
                                        <p:tgtEl>
                                          <p:sndTgt r:embed="rId2" name="whoosh.wav"/>
                                        </p:tgtEl>
                                      </p:cMediaNode>
                                    </p:audio>
                                  </p:subTnLst>
                                </p:cTn>
                              </p:par>
                            </p:childTnLst>
                          </p:cTn>
                        </p:par>
                      </p:childTnLst>
                    </p:cTn>
                  </p:par>
                  <p:par>
                    <p:cTn id="51" fill="hold">
                      <p:stCondLst>
                        <p:cond delay="indefinite"/>
                      </p:stCondLst>
                      <p:childTnLst>
                        <p:par>
                          <p:cTn id="52" fill="hold">
                            <p:stCondLst>
                              <p:cond delay="0"/>
                            </p:stCondLst>
                            <p:childTnLst>
                              <p:par>
                                <p:cTn id="53" presetID="29" presetClass="entr" presetSubtype="0"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1000" fill="hold"/>
                                        <p:tgtEl>
                                          <p:spTgt spid="42"/>
                                        </p:tgtEl>
                                        <p:attrNameLst>
                                          <p:attrName>ppt_x</p:attrName>
                                        </p:attrNameLst>
                                      </p:cBhvr>
                                      <p:tavLst>
                                        <p:tav tm="0">
                                          <p:val>
                                            <p:strVal val="#ppt_x-.2"/>
                                          </p:val>
                                        </p:tav>
                                        <p:tav tm="100000">
                                          <p:val>
                                            <p:strVal val="#ppt_x"/>
                                          </p:val>
                                        </p:tav>
                                      </p:tavLst>
                                    </p:anim>
                                    <p:anim calcmode="lin" valueType="num">
                                      <p:cBhvr>
                                        <p:cTn id="56"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5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animBg="1"/>
      <p:bldP spid="31" grpId="0" animBg="1"/>
      <p:bldP spid="41" grpId="0" animBg="1"/>
      <p:bldP spid="4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170285"/>
            <a:ext cx="4176464" cy="5337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AutoShape 11"/>
          <p:cNvSpPr>
            <a:spLocks noChangeArrowheads="1"/>
          </p:cNvSpPr>
          <p:nvPr/>
        </p:nvSpPr>
        <p:spPr bwMode="auto">
          <a:xfrm>
            <a:off x="3131840" y="235496"/>
            <a:ext cx="5763217" cy="745232"/>
          </a:xfrm>
          <a:prstGeom prst="wedgeRectCallout">
            <a:avLst>
              <a:gd name="adj1" fmla="val 21319"/>
              <a:gd name="adj2" fmla="val 26780"/>
            </a:avLst>
          </a:prstGeom>
          <a:solidFill>
            <a:srgbClr val="FFCCFF">
              <a:alpha val="52941"/>
            </a:srgbClr>
          </a:solidFill>
          <a:ln w="9525">
            <a:solidFill>
              <a:srgbClr val="FF0000"/>
            </a:solidFill>
            <a:miter lim="800000"/>
            <a:headEnd/>
            <a:tailEnd/>
          </a:ln>
          <a:effectLst/>
        </p:spPr>
        <p:txBody>
          <a:bodyPr/>
          <a:lstStyle/>
          <a:p>
            <a:r>
              <a:rPr lang="tr-TR" sz="2000" b="1" dirty="0" smtClean="0"/>
              <a:t>	Kare </a:t>
            </a:r>
            <a:r>
              <a:rPr lang="tr-TR" sz="2000" b="1" dirty="0"/>
              <a:t>dik piramit tabana paralel bir düzlem ile kesildiğinde arakesit düzlemi bir karedir.</a:t>
            </a:r>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8593" y="1158586"/>
            <a:ext cx="4176464" cy="5337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erbest Form 7"/>
          <p:cNvSpPr/>
          <p:nvPr/>
        </p:nvSpPr>
        <p:spPr>
          <a:xfrm>
            <a:off x="1401097" y="2595716"/>
            <a:ext cx="1769806" cy="884903"/>
          </a:xfrm>
          <a:custGeom>
            <a:avLst/>
            <a:gdLst>
              <a:gd name="connsiteX0" fmla="*/ 1769806 w 1769806"/>
              <a:gd name="connsiteY0" fmla="*/ 560439 h 884903"/>
              <a:gd name="connsiteX1" fmla="*/ 427703 w 1769806"/>
              <a:gd name="connsiteY1" fmla="*/ 884903 h 884903"/>
              <a:gd name="connsiteX2" fmla="*/ 0 w 1769806"/>
              <a:gd name="connsiteY2" fmla="*/ 221226 h 884903"/>
              <a:gd name="connsiteX3" fmla="*/ 1061884 w 1769806"/>
              <a:gd name="connsiteY3" fmla="*/ 0 h 884903"/>
              <a:gd name="connsiteX4" fmla="*/ 1769806 w 1769806"/>
              <a:gd name="connsiteY4" fmla="*/ 560439 h 884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9806" h="884903">
                <a:moveTo>
                  <a:pt x="1769806" y="560439"/>
                </a:moveTo>
                <a:lnTo>
                  <a:pt x="427703" y="884903"/>
                </a:lnTo>
                <a:lnTo>
                  <a:pt x="0" y="221226"/>
                </a:lnTo>
                <a:lnTo>
                  <a:pt x="1061884" y="0"/>
                </a:lnTo>
                <a:lnTo>
                  <a:pt x="1769806" y="560439"/>
                </a:lnTo>
                <a:close/>
              </a:path>
            </a:pathLst>
          </a:custGeom>
          <a:solidFill>
            <a:srgbClr val="92D05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K</a:t>
            </a:r>
            <a:r>
              <a:rPr lang="tr-TR" b="1" dirty="0" smtClean="0">
                <a:solidFill>
                  <a:srgbClr val="FF0000"/>
                </a:solidFill>
              </a:rPr>
              <a:t>are</a:t>
            </a:r>
            <a:endParaRPr lang="tr-TR" b="1" dirty="0">
              <a:solidFill>
                <a:srgbClr val="FF0000"/>
              </a:solidFill>
            </a:endParaRPr>
          </a:p>
        </p:txBody>
      </p:sp>
      <p:sp>
        <p:nvSpPr>
          <p:cNvPr id="11" name="Serbest Form 10"/>
          <p:cNvSpPr/>
          <p:nvPr/>
        </p:nvSpPr>
        <p:spPr>
          <a:xfrm>
            <a:off x="5921922" y="2492896"/>
            <a:ext cx="1674414" cy="884903"/>
          </a:xfrm>
          <a:custGeom>
            <a:avLst/>
            <a:gdLst>
              <a:gd name="connsiteX0" fmla="*/ 1769806 w 1769806"/>
              <a:gd name="connsiteY0" fmla="*/ 560439 h 884903"/>
              <a:gd name="connsiteX1" fmla="*/ 427703 w 1769806"/>
              <a:gd name="connsiteY1" fmla="*/ 884903 h 884903"/>
              <a:gd name="connsiteX2" fmla="*/ 0 w 1769806"/>
              <a:gd name="connsiteY2" fmla="*/ 221226 h 884903"/>
              <a:gd name="connsiteX3" fmla="*/ 1061884 w 1769806"/>
              <a:gd name="connsiteY3" fmla="*/ 0 h 884903"/>
              <a:gd name="connsiteX4" fmla="*/ 1769806 w 1769806"/>
              <a:gd name="connsiteY4" fmla="*/ 560439 h 884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9806" h="884903">
                <a:moveTo>
                  <a:pt x="1769806" y="560439"/>
                </a:moveTo>
                <a:lnTo>
                  <a:pt x="427703" y="884903"/>
                </a:lnTo>
                <a:lnTo>
                  <a:pt x="0" y="221226"/>
                </a:lnTo>
                <a:lnTo>
                  <a:pt x="1061884" y="0"/>
                </a:lnTo>
                <a:lnTo>
                  <a:pt x="1769806" y="560439"/>
                </a:lnTo>
                <a:close/>
              </a:path>
            </a:pathLst>
          </a:custGeom>
          <a:solidFill>
            <a:srgbClr val="92D05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smtClean="0">
              <a:solidFill>
                <a:srgbClr val="FF0000"/>
              </a:solidFill>
            </a:endParaRPr>
          </a:p>
          <a:p>
            <a:pPr algn="ctr"/>
            <a:r>
              <a:rPr lang="tr-TR" b="1" dirty="0" smtClean="0">
                <a:solidFill>
                  <a:srgbClr val="FF0000"/>
                </a:solidFill>
              </a:rPr>
              <a:t>Kare</a:t>
            </a:r>
            <a:endParaRPr lang="tr-TR" b="1" dirty="0">
              <a:solidFill>
                <a:srgbClr val="FF0000"/>
              </a:solidFill>
            </a:endParaRPr>
          </a:p>
          <a:p>
            <a:pPr algn="ctr"/>
            <a:endParaRPr lang="tr-TR" dirty="0"/>
          </a:p>
        </p:txBody>
      </p:sp>
      <p:sp>
        <p:nvSpPr>
          <p:cNvPr id="12"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2460833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1"/>
                                        </p:tgtEl>
                                        <p:attrNameLst>
                                          <p:attrName>style.visibility</p:attrName>
                                        </p:attrNameLst>
                                      </p:cBhvr>
                                      <p:to>
                                        <p:strVal val="visible"/>
                                      </p:to>
                                    </p:set>
                                    <p:animEffect transition="in" filter="fade">
                                      <p:cBhvr>
                                        <p:cTn id="14" dur="1000"/>
                                        <p:tgtEl>
                                          <p:spTgt spid="2051"/>
                                        </p:tgtEl>
                                      </p:cBhvr>
                                    </p:animEffect>
                                    <p:anim calcmode="lin" valueType="num">
                                      <p:cBhvr>
                                        <p:cTn id="15" dur="1000" fill="hold"/>
                                        <p:tgtEl>
                                          <p:spTgt spid="2051"/>
                                        </p:tgtEl>
                                        <p:attrNameLst>
                                          <p:attrName>ppt_x</p:attrName>
                                        </p:attrNameLst>
                                      </p:cBhvr>
                                      <p:tavLst>
                                        <p:tav tm="0">
                                          <p:val>
                                            <p:strVal val="#ppt_x"/>
                                          </p:val>
                                        </p:tav>
                                        <p:tav tm="100000">
                                          <p:val>
                                            <p:strVal val="#ppt_x"/>
                                          </p:val>
                                        </p:tav>
                                      </p:tavLst>
                                    </p:anim>
                                    <p:anim calcmode="lin" valueType="num">
                                      <p:cBhvr>
                                        <p:cTn id="16"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2223850"/>
            <a:ext cx="2866932" cy="34736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54" y="2193466"/>
            <a:ext cx="2451422" cy="35287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2231249"/>
            <a:ext cx="3100386" cy="3466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 Box 6"/>
          <p:cNvSpPr txBox="1">
            <a:spLocks noChangeArrowheads="1"/>
          </p:cNvSpPr>
          <p:nvPr/>
        </p:nvSpPr>
        <p:spPr bwMode="auto">
          <a:xfrm>
            <a:off x="228600" y="188640"/>
            <a:ext cx="8686800" cy="1190625"/>
          </a:xfrm>
          <a:prstGeom prst="rect">
            <a:avLst/>
          </a:prstGeom>
          <a:solidFill>
            <a:srgbClr val="FFCCFF">
              <a:alpha val="52157"/>
            </a:srgbClr>
          </a:solidFill>
          <a:ln w="9525">
            <a:solidFill>
              <a:srgbClr val="FF0000"/>
            </a:solidFill>
            <a:miter lim="800000"/>
            <a:headEnd/>
            <a:tailEnd/>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FF0000"/>
                </a:solidFill>
              </a:rPr>
              <a:t>	Bir </a:t>
            </a:r>
            <a:r>
              <a:rPr lang="tr-TR" b="1" dirty="0">
                <a:solidFill>
                  <a:srgbClr val="FF0000"/>
                </a:solidFill>
              </a:rPr>
              <a:t>çok yüzlü bir düzlemle kesildiğinde oluşan arakesit yüzeyinin köşe sayısı en fazla çok yüzlünün yüz sayısı kadardır.</a:t>
            </a:r>
          </a:p>
          <a:p>
            <a:pPr eaLnBrk="1" hangingPunct="1"/>
            <a:r>
              <a:rPr lang="tr-TR" b="1" dirty="0">
                <a:solidFill>
                  <a:srgbClr val="FF0000"/>
                </a:solidFill>
              </a:rPr>
              <a:t>	</a:t>
            </a:r>
            <a:r>
              <a:rPr lang="tr-TR" b="1" dirty="0" smtClean="0">
                <a:solidFill>
                  <a:srgbClr val="FF0000"/>
                </a:solidFill>
              </a:rPr>
              <a:t>Kare piramit  5  </a:t>
            </a:r>
            <a:r>
              <a:rPr lang="tr-TR" b="1" dirty="0">
                <a:solidFill>
                  <a:srgbClr val="FF0000"/>
                </a:solidFill>
              </a:rPr>
              <a:t>yüzlü olduğu için </a:t>
            </a:r>
            <a:r>
              <a:rPr lang="tr-TR" b="1" dirty="0" smtClean="0">
                <a:solidFill>
                  <a:srgbClr val="FF0000"/>
                </a:solidFill>
              </a:rPr>
              <a:t>Kare piramit bir </a:t>
            </a:r>
            <a:r>
              <a:rPr lang="tr-TR" b="1" dirty="0">
                <a:solidFill>
                  <a:srgbClr val="FF0000"/>
                </a:solidFill>
              </a:rPr>
              <a:t>düzlemle kesildiğinde oluşan çokgen en </a:t>
            </a:r>
            <a:r>
              <a:rPr lang="tr-TR" b="1" dirty="0" smtClean="0">
                <a:solidFill>
                  <a:srgbClr val="FF0000"/>
                </a:solidFill>
              </a:rPr>
              <a:t>fazla  5  gen </a:t>
            </a:r>
            <a:r>
              <a:rPr lang="tr-TR" b="1" dirty="0">
                <a:solidFill>
                  <a:srgbClr val="FF0000"/>
                </a:solidFill>
              </a:rPr>
              <a:t>olur.</a:t>
            </a:r>
          </a:p>
        </p:txBody>
      </p:sp>
      <p:sp>
        <p:nvSpPr>
          <p:cNvPr id="12" name="Dikdörtgen 4"/>
          <p:cNvSpPr>
            <a:spLocks noChangeArrowheads="1"/>
          </p:cNvSpPr>
          <p:nvPr/>
        </p:nvSpPr>
        <p:spPr bwMode="auto">
          <a:xfrm>
            <a:off x="5984789" y="6532291"/>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5"/>
              </a:rPr>
              <a:t>omeraskerden@hotmail.com.tr</a:t>
            </a:r>
            <a:endParaRPr lang="tr-TR"/>
          </a:p>
        </p:txBody>
      </p:sp>
    </p:spTree>
    <p:extLst>
      <p:ext uri="{BB962C8B-B14F-4D97-AF65-F5344CB8AC3E}">
        <p14:creationId xmlns:p14="http://schemas.microsoft.com/office/powerpoint/2010/main" val="2572802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4"/>
                                        </p:tgtEl>
                                        <p:attrNameLst>
                                          <p:attrName>style.visibility</p:attrName>
                                        </p:attrNameLst>
                                      </p:cBhvr>
                                      <p:to>
                                        <p:strVal val="visible"/>
                                      </p:to>
                                    </p:set>
                                    <p:animEffect transition="in" filter="fade">
                                      <p:cBhvr>
                                        <p:cTn id="14" dur="1000"/>
                                        <p:tgtEl>
                                          <p:spTgt spid="2054"/>
                                        </p:tgtEl>
                                      </p:cBhvr>
                                    </p:animEffect>
                                    <p:anim calcmode="lin" valueType="num">
                                      <p:cBhvr>
                                        <p:cTn id="15" dur="1000" fill="hold"/>
                                        <p:tgtEl>
                                          <p:spTgt spid="2054"/>
                                        </p:tgtEl>
                                        <p:attrNameLst>
                                          <p:attrName>ppt_x</p:attrName>
                                        </p:attrNameLst>
                                      </p:cBhvr>
                                      <p:tavLst>
                                        <p:tav tm="0">
                                          <p:val>
                                            <p:strVal val="#ppt_x"/>
                                          </p:val>
                                        </p:tav>
                                        <p:tav tm="100000">
                                          <p:val>
                                            <p:strVal val="#ppt_x"/>
                                          </p:val>
                                        </p:tav>
                                      </p:tavLst>
                                    </p:anim>
                                    <p:anim calcmode="lin" valueType="num">
                                      <p:cBhvr>
                                        <p:cTn id="16" dur="1000" fill="hold"/>
                                        <p:tgtEl>
                                          <p:spTgt spid="205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3"/>
                                        </p:tgtEl>
                                        <p:attrNameLst>
                                          <p:attrName>style.visibility</p:attrName>
                                        </p:attrNameLst>
                                      </p:cBhvr>
                                      <p:to>
                                        <p:strVal val="visible"/>
                                      </p:to>
                                    </p:set>
                                    <p:animEffect transition="in" filter="fade">
                                      <p:cBhvr>
                                        <p:cTn id="21" dur="1000"/>
                                        <p:tgtEl>
                                          <p:spTgt spid="2053"/>
                                        </p:tgtEl>
                                      </p:cBhvr>
                                    </p:animEffect>
                                    <p:anim calcmode="lin" valueType="num">
                                      <p:cBhvr>
                                        <p:cTn id="22" dur="1000" fill="hold"/>
                                        <p:tgtEl>
                                          <p:spTgt spid="2053"/>
                                        </p:tgtEl>
                                        <p:attrNameLst>
                                          <p:attrName>ppt_x</p:attrName>
                                        </p:attrNameLst>
                                      </p:cBhvr>
                                      <p:tavLst>
                                        <p:tav tm="0">
                                          <p:val>
                                            <p:strVal val="#ppt_x"/>
                                          </p:val>
                                        </p:tav>
                                        <p:tav tm="100000">
                                          <p:val>
                                            <p:strVal val="#ppt_x"/>
                                          </p:val>
                                        </p:tav>
                                      </p:tavLst>
                                    </p:anim>
                                    <p:anim calcmode="lin" valueType="num">
                                      <p:cBhvr>
                                        <p:cTn id="23"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56"/>
                                        </p:tgtEl>
                                        <p:attrNameLst>
                                          <p:attrName>style.visibility</p:attrName>
                                        </p:attrNameLst>
                                      </p:cBhvr>
                                      <p:to>
                                        <p:strVal val="visible"/>
                                      </p:to>
                                    </p:set>
                                    <p:animEffect transition="in" filter="fade">
                                      <p:cBhvr>
                                        <p:cTn id="28" dur="1000"/>
                                        <p:tgtEl>
                                          <p:spTgt spid="2056"/>
                                        </p:tgtEl>
                                      </p:cBhvr>
                                    </p:animEffect>
                                    <p:anim calcmode="lin" valueType="num">
                                      <p:cBhvr>
                                        <p:cTn id="29" dur="1000" fill="hold"/>
                                        <p:tgtEl>
                                          <p:spTgt spid="2056"/>
                                        </p:tgtEl>
                                        <p:attrNameLst>
                                          <p:attrName>ppt_x</p:attrName>
                                        </p:attrNameLst>
                                      </p:cBhvr>
                                      <p:tavLst>
                                        <p:tav tm="0">
                                          <p:val>
                                            <p:strVal val="#ppt_x"/>
                                          </p:val>
                                        </p:tav>
                                        <p:tav tm="100000">
                                          <p:val>
                                            <p:strVal val="#ppt_x"/>
                                          </p:val>
                                        </p:tav>
                                      </p:tavLst>
                                    </p:anim>
                                    <p:anim calcmode="lin" valueType="num">
                                      <p:cBhvr>
                                        <p:cTn id="30" dur="1000" fill="hold"/>
                                        <p:tgtEl>
                                          <p:spTgt spid="20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60848"/>
            <a:ext cx="3648075" cy="442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6597" y="2029472"/>
            <a:ext cx="3648075" cy="442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4"/>
          <p:cNvSpPr>
            <a:spLocks noChangeArrowheads="1"/>
          </p:cNvSpPr>
          <p:nvPr/>
        </p:nvSpPr>
        <p:spPr bwMode="auto">
          <a:xfrm>
            <a:off x="107504" y="41156"/>
            <a:ext cx="8856984" cy="1323439"/>
          </a:xfrm>
          <a:prstGeom prst="rect">
            <a:avLst/>
          </a:prstGeom>
          <a:solidFill>
            <a:srgbClr val="FFCCFF">
              <a:alpha val="45098"/>
            </a:srgbClr>
          </a:solidFill>
          <a:ln w="9525">
            <a:solidFill>
              <a:srgbClr val="FF0000"/>
            </a:solidFill>
            <a:miter lim="800000"/>
            <a:headEnd/>
            <a:tailEnd/>
          </a:ln>
        </p:spPr>
        <p:txBody>
          <a:bodyPr wrap="square" anchor="ctr">
            <a:spAutoFit/>
          </a:bodyPr>
          <a:lstStyle/>
          <a:p>
            <a:r>
              <a:rPr lang="tr-TR" sz="2000" b="1" dirty="0">
                <a:solidFill>
                  <a:srgbClr val="FF0000"/>
                </a:solidFill>
              </a:rPr>
              <a:t>1</a:t>
            </a:r>
            <a:r>
              <a:rPr lang="tr-TR" sz="2000" b="1" dirty="0" smtClean="0">
                <a:solidFill>
                  <a:srgbClr val="FF0000"/>
                </a:solidFill>
              </a:rPr>
              <a:t>) </a:t>
            </a:r>
            <a:r>
              <a:rPr lang="tr-TR" sz="2000" b="1" dirty="0">
                <a:solidFill>
                  <a:srgbClr val="FF0000"/>
                </a:solidFill>
              </a:rPr>
              <a:t>DÜZGÜN </a:t>
            </a:r>
            <a:r>
              <a:rPr lang="tr-TR" sz="2000" b="1" dirty="0" smtClean="0">
                <a:solidFill>
                  <a:srgbClr val="FF0000"/>
                </a:solidFill>
              </a:rPr>
              <a:t>BEŞGEN </a:t>
            </a:r>
            <a:r>
              <a:rPr lang="tr-TR" sz="2000" b="1" dirty="0">
                <a:solidFill>
                  <a:srgbClr val="FF0000"/>
                </a:solidFill>
              </a:rPr>
              <a:t>DİK PİRAMİDİN BİR DÜZLEM İLE ARAKESİTLERİ:</a:t>
            </a:r>
            <a:endParaRPr lang="tr-TR" sz="2000" dirty="0">
              <a:solidFill>
                <a:srgbClr val="FF0000"/>
              </a:solidFill>
            </a:endParaRPr>
          </a:p>
          <a:p>
            <a:pPr indent="449263"/>
            <a:r>
              <a:rPr lang="tr-TR" sz="2000" b="1" dirty="0"/>
              <a:t>	Bir geometrik cismi (düzgün </a:t>
            </a:r>
            <a:r>
              <a:rPr lang="tr-TR" sz="2000" b="1" dirty="0" smtClean="0"/>
              <a:t>beşgen </a:t>
            </a:r>
            <a:r>
              <a:rPr lang="tr-TR" sz="2000" b="1" dirty="0"/>
              <a:t>dik piramidin</a:t>
            </a:r>
            <a:r>
              <a:rPr lang="tr-TR" sz="2000" dirty="0"/>
              <a:t> </a:t>
            </a:r>
            <a:r>
              <a:rPr lang="tr-TR" sz="2000" b="1" dirty="0"/>
              <a:t>) bir düzlemle kestiğimizde düzlem ile cismin ortak yüzeyine </a:t>
            </a:r>
            <a:r>
              <a:rPr lang="tr-TR" sz="2000" b="1" dirty="0">
                <a:solidFill>
                  <a:srgbClr val="FF0000"/>
                </a:solidFill>
              </a:rPr>
              <a:t>ARAKESİT</a:t>
            </a:r>
            <a:r>
              <a:rPr lang="tr-TR" sz="2000" b="1" dirty="0"/>
              <a:t> denir.</a:t>
            </a:r>
          </a:p>
          <a:p>
            <a:pPr indent="449263"/>
            <a:r>
              <a:rPr lang="tr-TR" sz="2000" b="1" dirty="0"/>
              <a:t>	 Bir düzgün </a:t>
            </a:r>
            <a:r>
              <a:rPr lang="tr-TR" sz="2000" b="1" dirty="0" smtClean="0"/>
              <a:t>beşgen </a:t>
            </a:r>
            <a:r>
              <a:rPr lang="tr-TR" sz="2000" b="1" dirty="0"/>
              <a:t>dik piramidin bir düzlemle oluşturduğu arakesitler.</a:t>
            </a:r>
          </a:p>
        </p:txBody>
      </p:sp>
      <p:sp>
        <p:nvSpPr>
          <p:cNvPr id="7" name="AutoShape 6"/>
          <p:cNvSpPr>
            <a:spLocks noChangeArrowheads="1"/>
          </p:cNvSpPr>
          <p:nvPr/>
        </p:nvSpPr>
        <p:spPr bwMode="auto">
          <a:xfrm>
            <a:off x="2663788" y="1484784"/>
            <a:ext cx="3744416" cy="2257400"/>
          </a:xfrm>
          <a:prstGeom prst="wedgeRectCallout">
            <a:avLst>
              <a:gd name="adj1" fmla="val 16141"/>
              <a:gd name="adj2" fmla="val 41913"/>
            </a:avLst>
          </a:prstGeom>
          <a:solidFill>
            <a:srgbClr val="FFCCFF">
              <a:alpha val="38824"/>
            </a:srgbClr>
          </a:solidFill>
          <a:ln w="9525">
            <a:solidFill>
              <a:srgbClr val="FF0000"/>
            </a:solidFill>
            <a:miter lim="800000"/>
            <a:headEnd/>
            <a:tailEnd/>
          </a:ln>
          <a:effectLst/>
        </p:spPr>
        <p:txBody>
          <a:bodyPr/>
          <a:lstStyle/>
          <a:p>
            <a:r>
              <a:rPr lang="tr-TR" b="1" dirty="0" smtClean="0"/>
              <a:t>	Düzgün beşgen Piramit  </a:t>
            </a:r>
            <a:r>
              <a:rPr lang="tr-TR" b="1" dirty="0"/>
              <a:t>tabana dik bir düzlem ile kesildiğinde arakesit düzlemi bir ikizkenar </a:t>
            </a:r>
            <a:r>
              <a:rPr lang="tr-TR" b="1" dirty="0" smtClean="0"/>
              <a:t>üçgendir. Düzgün beşgen Piramidin </a:t>
            </a:r>
            <a:r>
              <a:rPr lang="tr-TR" b="1" dirty="0"/>
              <a:t>taban </a:t>
            </a:r>
            <a:r>
              <a:rPr lang="tr-TR" b="1" dirty="0" smtClean="0"/>
              <a:t>köşegeni </a:t>
            </a:r>
            <a:r>
              <a:rPr lang="tr-TR" b="1" dirty="0"/>
              <a:t>ile yan yüzün yükseklik uzunluğu  eşit olursa arakesit düzlemi bir eşkenar üçgen olur.</a:t>
            </a:r>
          </a:p>
        </p:txBody>
      </p:sp>
      <p:sp>
        <p:nvSpPr>
          <p:cNvPr id="2" name="Serbest Form 1"/>
          <p:cNvSpPr/>
          <p:nvPr/>
        </p:nvSpPr>
        <p:spPr>
          <a:xfrm>
            <a:off x="663677" y="2138516"/>
            <a:ext cx="2300749" cy="3908323"/>
          </a:xfrm>
          <a:custGeom>
            <a:avLst/>
            <a:gdLst>
              <a:gd name="connsiteX0" fmla="*/ 2300749 w 2300749"/>
              <a:gd name="connsiteY0" fmla="*/ 3156155 h 3908323"/>
              <a:gd name="connsiteX1" fmla="*/ 1194620 w 2300749"/>
              <a:gd name="connsiteY1" fmla="*/ 0 h 3908323"/>
              <a:gd name="connsiteX2" fmla="*/ 0 w 2300749"/>
              <a:gd name="connsiteY2" fmla="*/ 3908323 h 3908323"/>
              <a:gd name="connsiteX3" fmla="*/ 2300749 w 2300749"/>
              <a:gd name="connsiteY3" fmla="*/ 3156155 h 3908323"/>
            </a:gdLst>
            <a:ahLst/>
            <a:cxnLst>
              <a:cxn ang="0">
                <a:pos x="connsiteX0" y="connsiteY0"/>
              </a:cxn>
              <a:cxn ang="0">
                <a:pos x="connsiteX1" y="connsiteY1"/>
              </a:cxn>
              <a:cxn ang="0">
                <a:pos x="connsiteX2" y="connsiteY2"/>
              </a:cxn>
              <a:cxn ang="0">
                <a:pos x="connsiteX3" y="connsiteY3"/>
              </a:cxn>
            </a:cxnLst>
            <a:rect l="l" t="t" r="r" b="b"/>
            <a:pathLst>
              <a:path w="2300749" h="3908323">
                <a:moveTo>
                  <a:pt x="2300749" y="3156155"/>
                </a:moveTo>
                <a:lnTo>
                  <a:pt x="1194620" y="0"/>
                </a:lnTo>
                <a:lnTo>
                  <a:pt x="0" y="3908323"/>
                </a:lnTo>
                <a:lnTo>
                  <a:pt x="2300749" y="3156155"/>
                </a:lnTo>
                <a:close/>
              </a:path>
            </a:pathLst>
          </a:custGeom>
          <a:solidFill>
            <a:srgbClr val="7030A0">
              <a:alpha val="38824"/>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Arakesit</a:t>
            </a:r>
          </a:p>
          <a:p>
            <a:pPr algn="ctr"/>
            <a:r>
              <a:rPr lang="tr-TR" b="1" dirty="0" smtClean="0"/>
              <a:t>İkizkenar </a:t>
            </a:r>
          </a:p>
          <a:p>
            <a:pPr algn="ctr"/>
            <a:r>
              <a:rPr lang="tr-TR" b="1" dirty="0" smtClean="0"/>
              <a:t>Üçgendir.</a:t>
            </a:r>
            <a:endParaRPr lang="tr-TR" b="1" dirty="0"/>
          </a:p>
        </p:txBody>
      </p:sp>
      <p:sp>
        <p:nvSpPr>
          <p:cNvPr id="6" name="Serbest Form 5"/>
          <p:cNvSpPr/>
          <p:nvPr/>
        </p:nvSpPr>
        <p:spPr>
          <a:xfrm>
            <a:off x="6710516" y="2109019"/>
            <a:ext cx="2271252" cy="3864078"/>
          </a:xfrm>
          <a:custGeom>
            <a:avLst/>
            <a:gdLst>
              <a:gd name="connsiteX0" fmla="*/ 589936 w 2271252"/>
              <a:gd name="connsiteY0" fmla="*/ 0 h 3864078"/>
              <a:gd name="connsiteX1" fmla="*/ 0 w 2271252"/>
              <a:gd name="connsiteY1" fmla="*/ 3067665 h 3864078"/>
              <a:gd name="connsiteX2" fmla="*/ 2271252 w 2271252"/>
              <a:gd name="connsiteY2" fmla="*/ 3864078 h 3864078"/>
              <a:gd name="connsiteX3" fmla="*/ 589936 w 2271252"/>
              <a:gd name="connsiteY3" fmla="*/ 0 h 3864078"/>
            </a:gdLst>
            <a:ahLst/>
            <a:cxnLst>
              <a:cxn ang="0">
                <a:pos x="connsiteX0" y="connsiteY0"/>
              </a:cxn>
              <a:cxn ang="0">
                <a:pos x="connsiteX1" y="connsiteY1"/>
              </a:cxn>
              <a:cxn ang="0">
                <a:pos x="connsiteX2" y="connsiteY2"/>
              </a:cxn>
              <a:cxn ang="0">
                <a:pos x="connsiteX3" y="connsiteY3"/>
              </a:cxn>
            </a:cxnLst>
            <a:rect l="l" t="t" r="r" b="b"/>
            <a:pathLst>
              <a:path w="2271252" h="3864078">
                <a:moveTo>
                  <a:pt x="589936" y="0"/>
                </a:moveTo>
                <a:lnTo>
                  <a:pt x="0" y="3067665"/>
                </a:lnTo>
                <a:lnTo>
                  <a:pt x="2271252" y="3864078"/>
                </a:lnTo>
                <a:lnTo>
                  <a:pt x="589936" y="0"/>
                </a:lnTo>
                <a:close/>
              </a:path>
            </a:pathLst>
          </a:custGeom>
          <a:solidFill>
            <a:srgbClr val="FAC090">
              <a:alpha val="52941"/>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         </a:t>
            </a:r>
          </a:p>
          <a:p>
            <a:pPr algn="ctr"/>
            <a:endParaRPr lang="tr-TR" dirty="0"/>
          </a:p>
          <a:p>
            <a:pPr algn="ctr"/>
            <a:endParaRPr lang="tr-TR" dirty="0" smtClean="0"/>
          </a:p>
          <a:p>
            <a:pPr algn="ctr"/>
            <a:endParaRPr lang="tr-TR" dirty="0"/>
          </a:p>
          <a:p>
            <a:pPr algn="ctr"/>
            <a:endParaRPr lang="tr-TR" dirty="0" smtClean="0"/>
          </a:p>
          <a:p>
            <a:pPr algn="ctr"/>
            <a:endParaRPr lang="tr-TR" dirty="0"/>
          </a:p>
          <a:p>
            <a:r>
              <a:rPr lang="tr-TR" dirty="0" smtClean="0"/>
              <a:t>      </a:t>
            </a:r>
            <a:r>
              <a:rPr lang="tr-TR" b="1" dirty="0" smtClean="0"/>
              <a:t>Arakesit</a:t>
            </a:r>
            <a:endParaRPr lang="tr-TR" b="1" dirty="0"/>
          </a:p>
          <a:p>
            <a:r>
              <a:rPr lang="tr-TR" b="1" dirty="0" smtClean="0"/>
              <a:t>    İkizkenar </a:t>
            </a:r>
            <a:endParaRPr lang="tr-TR" b="1" dirty="0"/>
          </a:p>
          <a:p>
            <a:r>
              <a:rPr lang="tr-TR" b="1" dirty="0" smtClean="0"/>
              <a:t>    Üçgendir</a:t>
            </a:r>
            <a:r>
              <a:rPr lang="tr-TR" b="1" dirty="0"/>
              <a:t>.</a:t>
            </a:r>
          </a:p>
          <a:p>
            <a:endParaRPr lang="tr-TR" dirty="0"/>
          </a:p>
        </p:txBody>
      </p:sp>
      <p:sp>
        <p:nvSpPr>
          <p:cNvPr id="11"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2550875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1000"/>
                                        <p:tgtEl>
                                          <p:spTgt spid="2050"/>
                                        </p:tgtEl>
                                      </p:cBhvr>
                                    </p:animEffect>
                                    <p:anim calcmode="lin" valueType="num">
                                      <p:cBhvr>
                                        <p:cTn id="15" dur="1000" fill="hold"/>
                                        <p:tgtEl>
                                          <p:spTgt spid="2050"/>
                                        </p:tgtEl>
                                        <p:attrNameLst>
                                          <p:attrName>ppt_x</p:attrName>
                                        </p:attrNameLst>
                                      </p:cBhvr>
                                      <p:tavLst>
                                        <p:tav tm="0">
                                          <p:val>
                                            <p:strVal val="#ppt_x"/>
                                          </p:val>
                                        </p:tav>
                                        <p:tav tm="100000">
                                          <p:val>
                                            <p:strVal val="#ppt_x"/>
                                          </p:val>
                                        </p:tav>
                                      </p:tavLst>
                                    </p:anim>
                                    <p:anim calcmode="lin" valueType="num">
                                      <p:cBhvr>
                                        <p:cTn id="1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051"/>
                                        </p:tgtEl>
                                        <p:attrNameLst>
                                          <p:attrName>style.visibility</p:attrName>
                                        </p:attrNameLst>
                                      </p:cBhvr>
                                      <p:to>
                                        <p:strVal val="visible"/>
                                      </p:to>
                                    </p:set>
                                    <p:animEffect transition="in" filter="fade">
                                      <p:cBhvr>
                                        <p:cTn id="27" dur="1000"/>
                                        <p:tgtEl>
                                          <p:spTgt spid="2051"/>
                                        </p:tgtEl>
                                      </p:cBhvr>
                                    </p:animEffect>
                                    <p:anim calcmode="lin" valueType="num">
                                      <p:cBhvr>
                                        <p:cTn id="28" dur="1000" fill="hold"/>
                                        <p:tgtEl>
                                          <p:spTgt spid="2051"/>
                                        </p:tgtEl>
                                        <p:attrNameLst>
                                          <p:attrName>ppt_x</p:attrName>
                                        </p:attrNameLst>
                                      </p:cBhvr>
                                      <p:tavLst>
                                        <p:tav tm="0">
                                          <p:val>
                                            <p:strVal val="#ppt_x"/>
                                          </p:val>
                                        </p:tav>
                                        <p:tav tm="100000">
                                          <p:val>
                                            <p:strVal val="#ppt_x"/>
                                          </p:val>
                                        </p:tav>
                                      </p:tavLst>
                                    </p:anim>
                                    <p:anim calcmode="lin" valueType="num">
                                      <p:cBhvr>
                                        <p:cTn id="29"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1000" fill="hold"/>
                                        <p:tgtEl>
                                          <p:spTgt spid="7"/>
                                        </p:tgtEl>
                                        <p:attrNameLst>
                                          <p:attrName>ppt_x</p:attrName>
                                        </p:attrNameLst>
                                      </p:cBhvr>
                                      <p:tavLst>
                                        <p:tav tm="0">
                                          <p:val>
                                            <p:strVal val="#ppt_x-.2"/>
                                          </p:val>
                                        </p:tav>
                                        <p:tav tm="100000">
                                          <p:val>
                                            <p:strVal val="#ppt_x"/>
                                          </p:val>
                                        </p:tav>
                                      </p:tavLst>
                                    </p:anim>
                                    <p:anim calcmode="lin" valueType="num">
                                      <p:cBhvr>
                                        <p:cTn id="41"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4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2"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214438"/>
            <a:ext cx="3648075" cy="442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340768"/>
            <a:ext cx="3648075" cy="442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rbest Form 1"/>
          <p:cNvSpPr/>
          <p:nvPr/>
        </p:nvSpPr>
        <p:spPr>
          <a:xfrm>
            <a:off x="630621" y="1292772"/>
            <a:ext cx="3137338" cy="3626069"/>
          </a:xfrm>
          <a:custGeom>
            <a:avLst/>
            <a:gdLst>
              <a:gd name="connsiteX0" fmla="*/ 0 w 3137338"/>
              <a:gd name="connsiteY0" fmla="*/ 3626069 h 3626069"/>
              <a:gd name="connsiteX1" fmla="*/ 1765738 w 3137338"/>
              <a:gd name="connsiteY1" fmla="*/ 0 h 3626069"/>
              <a:gd name="connsiteX2" fmla="*/ 3137338 w 3137338"/>
              <a:gd name="connsiteY2" fmla="*/ 3531476 h 3626069"/>
              <a:gd name="connsiteX3" fmla="*/ 0 w 3137338"/>
              <a:gd name="connsiteY3" fmla="*/ 3626069 h 3626069"/>
            </a:gdLst>
            <a:ahLst/>
            <a:cxnLst>
              <a:cxn ang="0">
                <a:pos x="connsiteX0" y="connsiteY0"/>
              </a:cxn>
              <a:cxn ang="0">
                <a:pos x="connsiteX1" y="connsiteY1"/>
              </a:cxn>
              <a:cxn ang="0">
                <a:pos x="connsiteX2" y="connsiteY2"/>
              </a:cxn>
              <a:cxn ang="0">
                <a:pos x="connsiteX3" y="connsiteY3"/>
              </a:cxn>
            </a:cxnLst>
            <a:rect l="l" t="t" r="r" b="b"/>
            <a:pathLst>
              <a:path w="3137338" h="3626069">
                <a:moveTo>
                  <a:pt x="0" y="3626069"/>
                </a:moveTo>
                <a:lnTo>
                  <a:pt x="1765738" y="0"/>
                </a:lnTo>
                <a:lnTo>
                  <a:pt x="3137338" y="3531476"/>
                </a:lnTo>
                <a:lnTo>
                  <a:pt x="0" y="3626069"/>
                </a:lnTo>
                <a:close/>
              </a:path>
            </a:pathLst>
          </a:custGeom>
          <a:solidFill>
            <a:srgbClr val="FFC000">
              <a:alpha val="34902"/>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smtClean="0"/>
          </a:p>
          <a:p>
            <a:pPr algn="ctr"/>
            <a:endParaRPr lang="tr-TR" b="1" dirty="0"/>
          </a:p>
          <a:p>
            <a:pPr algn="ctr"/>
            <a:endParaRPr lang="tr-TR" b="1" dirty="0" smtClean="0"/>
          </a:p>
          <a:p>
            <a:pPr algn="ctr"/>
            <a:endParaRPr lang="tr-TR" b="1" dirty="0"/>
          </a:p>
          <a:p>
            <a:pPr algn="ctr"/>
            <a:r>
              <a:rPr lang="tr-TR" b="1" dirty="0" smtClean="0"/>
              <a:t>Arakesit</a:t>
            </a:r>
            <a:endParaRPr lang="tr-TR" b="1" dirty="0"/>
          </a:p>
          <a:p>
            <a:pPr algn="ctr"/>
            <a:r>
              <a:rPr lang="tr-TR" b="1" dirty="0"/>
              <a:t>İkizkenar </a:t>
            </a:r>
          </a:p>
          <a:p>
            <a:pPr algn="ctr"/>
            <a:r>
              <a:rPr lang="tr-TR" b="1" dirty="0"/>
              <a:t>Üçgendir.</a:t>
            </a:r>
          </a:p>
          <a:p>
            <a:pPr algn="ctr"/>
            <a:endParaRPr lang="tr-TR" dirty="0"/>
          </a:p>
        </p:txBody>
      </p:sp>
      <p:sp>
        <p:nvSpPr>
          <p:cNvPr id="3" name="Serbest Form 2"/>
          <p:cNvSpPr/>
          <p:nvPr/>
        </p:nvSpPr>
        <p:spPr>
          <a:xfrm>
            <a:off x="6148552" y="1387366"/>
            <a:ext cx="693682" cy="4335517"/>
          </a:xfrm>
          <a:custGeom>
            <a:avLst/>
            <a:gdLst>
              <a:gd name="connsiteX0" fmla="*/ 0 w 693682"/>
              <a:gd name="connsiteY0" fmla="*/ 4335517 h 4335517"/>
              <a:gd name="connsiteX1" fmla="*/ 441434 w 693682"/>
              <a:gd name="connsiteY1" fmla="*/ 0 h 4335517"/>
              <a:gd name="connsiteX2" fmla="*/ 693682 w 693682"/>
              <a:gd name="connsiteY2" fmla="*/ 3153103 h 4335517"/>
              <a:gd name="connsiteX3" fmla="*/ 0 w 693682"/>
              <a:gd name="connsiteY3" fmla="*/ 4335517 h 4335517"/>
            </a:gdLst>
            <a:ahLst/>
            <a:cxnLst>
              <a:cxn ang="0">
                <a:pos x="connsiteX0" y="connsiteY0"/>
              </a:cxn>
              <a:cxn ang="0">
                <a:pos x="connsiteX1" y="connsiteY1"/>
              </a:cxn>
              <a:cxn ang="0">
                <a:pos x="connsiteX2" y="connsiteY2"/>
              </a:cxn>
              <a:cxn ang="0">
                <a:pos x="connsiteX3" y="connsiteY3"/>
              </a:cxn>
            </a:cxnLst>
            <a:rect l="l" t="t" r="r" b="b"/>
            <a:pathLst>
              <a:path w="693682" h="4335517">
                <a:moveTo>
                  <a:pt x="0" y="4335517"/>
                </a:moveTo>
                <a:lnTo>
                  <a:pt x="441434" y="0"/>
                </a:lnTo>
                <a:lnTo>
                  <a:pt x="693682" y="3153103"/>
                </a:lnTo>
                <a:lnTo>
                  <a:pt x="0" y="4335517"/>
                </a:lnTo>
                <a:close/>
              </a:path>
            </a:pathLst>
          </a:custGeom>
          <a:solidFill>
            <a:srgbClr val="FAC090">
              <a:alpha val="6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b="1" dirty="0" smtClean="0"/>
              <a:t> </a:t>
            </a:r>
          </a:p>
          <a:p>
            <a:pPr algn="ctr"/>
            <a:endParaRPr lang="tr-TR" b="1" dirty="0" smtClean="0"/>
          </a:p>
          <a:p>
            <a:pPr algn="ctr"/>
            <a:r>
              <a:rPr lang="tr-TR" b="1" dirty="0" smtClean="0"/>
              <a:t> Arakesit  İkizkenar  </a:t>
            </a:r>
          </a:p>
          <a:p>
            <a:pPr algn="ctr"/>
            <a:r>
              <a:rPr lang="tr-TR" b="1" dirty="0" smtClean="0"/>
              <a:t>Üçgendir</a:t>
            </a:r>
            <a:r>
              <a:rPr lang="tr-TR" b="1" dirty="0"/>
              <a:t>.</a:t>
            </a:r>
          </a:p>
          <a:p>
            <a:pPr algn="ctr"/>
            <a:endParaRPr lang="tr-TR" dirty="0"/>
          </a:p>
        </p:txBody>
      </p:sp>
      <p:sp>
        <p:nvSpPr>
          <p:cNvPr id="6" name="AutoShape 6"/>
          <p:cNvSpPr>
            <a:spLocks noChangeArrowheads="1"/>
          </p:cNvSpPr>
          <p:nvPr/>
        </p:nvSpPr>
        <p:spPr bwMode="auto">
          <a:xfrm>
            <a:off x="179512" y="87859"/>
            <a:ext cx="8734672" cy="914400"/>
          </a:xfrm>
          <a:prstGeom prst="wedgeRectCallout">
            <a:avLst>
              <a:gd name="adj1" fmla="val 16141"/>
              <a:gd name="adj2" fmla="val 41913"/>
            </a:avLst>
          </a:prstGeom>
          <a:solidFill>
            <a:srgbClr val="FFCCFF">
              <a:alpha val="38824"/>
            </a:srgbClr>
          </a:solidFill>
          <a:ln w="9525">
            <a:solidFill>
              <a:srgbClr val="FF0000"/>
            </a:solidFill>
            <a:miter lim="800000"/>
            <a:headEnd/>
            <a:tailEnd/>
          </a:ln>
          <a:effectLst/>
        </p:spPr>
        <p:txBody>
          <a:bodyPr/>
          <a:lstStyle/>
          <a:p>
            <a:r>
              <a:rPr lang="tr-TR" b="1" dirty="0" smtClean="0"/>
              <a:t>	Düzgün beşgen Piramit  </a:t>
            </a:r>
            <a:r>
              <a:rPr lang="tr-TR" b="1" dirty="0"/>
              <a:t>tabana dik bir düzlem ile kesildiğinde arakesit düzlemi bir ikizkenar </a:t>
            </a:r>
            <a:r>
              <a:rPr lang="tr-TR" b="1" dirty="0" smtClean="0"/>
              <a:t>üçgendir. Düzgün beşgen Piramidin </a:t>
            </a:r>
            <a:r>
              <a:rPr lang="tr-TR" b="1" dirty="0"/>
              <a:t>taban </a:t>
            </a:r>
            <a:r>
              <a:rPr lang="tr-TR" b="1" dirty="0" smtClean="0"/>
              <a:t>köşegeni </a:t>
            </a:r>
            <a:r>
              <a:rPr lang="tr-TR" b="1" dirty="0"/>
              <a:t>ile yan yüzün yükseklik uzunluğu  eşit olursa arakesit düzlemi bir eşkenar üçgen olur.</a:t>
            </a:r>
          </a:p>
        </p:txBody>
      </p:sp>
      <p:sp>
        <p:nvSpPr>
          <p:cNvPr id="7"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1380107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075"/>
                                        </p:tgtEl>
                                        <p:attrNameLst>
                                          <p:attrName>style.visibility</p:attrName>
                                        </p:attrNameLst>
                                      </p:cBhvr>
                                      <p:to>
                                        <p:strVal val="visible"/>
                                      </p:to>
                                    </p:set>
                                    <p:animEffect transition="in" filter="fade">
                                      <p:cBhvr>
                                        <p:cTn id="27" dur="1000"/>
                                        <p:tgtEl>
                                          <p:spTgt spid="3075"/>
                                        </p:tgtEl>
                                      </p:cBhvr>
                                    </p:animEffect>
                                    <p:anim calcmode="lin" valueType="num">
                                      <p:cBhvr>
                                        <p:cTn id="28" dur="1000" fill="hold"/>
                                        <p:tgtEl>
                                          <p:spTgt spid="3075"/>
                                        </p:tgtEl>
                                        <p:attrNameLst>
                                          <p:attrName>ppt_x</p:attrName>
                                        </p:attrNameLst>
                                      </p:cBhvr>
                                      <p:tavLst>
                                        <p:tav tm="0">
                                          <p:val>
                                            <p:strVal val="#ppt_x"/>
                                          </p:val>
                                        </p:tav>
                                        <p:tav tm="100000">
                                          <p:val>
                                            <p:strVal val="#ppt_x"/>
                                          </p:val>
                                        </p:tav>
                                      </p:tavLst>
                                    </p:anim>
                                    <p:anim calcmode="lin" valueType="num">
                                      <p:cBhvr>
                                        <p:cTn id="29"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167781"/>
            <a:ext cx="3648075" cy="442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1844824"/>
            <a:ext cx="3563888" cy="442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erbest Form 1"/>
          <p:cNvSpPr/>
          <p:nvPr/>
        </p:nvSpPr>
        <p:spPr>
          <a:xfrm>
            <a:off x="827584" y="2269765"/>
            <a:ext cx="2806262" cy="3846786"/>
          </a:xfrm>
          <a:custGeom>
            <a:avLst/>
            <a:gdLst>
              <a:gd name="connsiteX0" fmla="*/ 2806262 w 2806262"/>
              <a:gd name="connsiteY0" fmla="*/ 3846786 h 3846786"/>
              <a:gd name="connsiteX1" fmla="*/ 1103586 w 2806262"/>
              <a:gd name="connsiteY1" fmla="*/ 0 h 3846786"/>
              <a:gd name="connsiteX2" fmla="*/ 0 w 2806262"/>
              <a:gd name="connsiteY2" fmla="*/ 3326524 h 3846786"/>
              <a:gd name="connsiteX3" fmla="*/ 2806262 w 2806262"/>
              <a:gd name="connsiteY3" fmla="*/ 3846786 h 3846786"/>
            </a:gdLst>
            <a:ahLst/>
            <a:cxnLst>
              <a:cxn ang="0">
                <a:pos x="connsiteX0" y="connsiteY0"/>
              </a:cxn>
              <a:cxn ang="0">
                <a:pos x="connsiteX1" y="connsiteY1"/>
              </a:cxn>
              <a:cxn ang="0">
                <a:pos x="connsiteX2" y="connsiteY2"/>
              </a:cxn>
              <a:cxn ang="0">
                <a:pos x="connsiteX3" y="connsiteY3"/>
              </a:cxn>
            </a:cxnLst>
            <a:rect l="l" t="t" r="r" b="b"/>
            <a:pathLst>
              <a:path w="2806262" h="3846786">
                <a:moveTo>
                  <a:pt x="2806262" y="3846786"/>
                </a:moveTo>
                <a:lnTo>
                  <a:pt x="1103586" y="0"/>
                </a:lnTo>
                <a:lnTo>
                  <a:pt x="0" y="3326524"/>
                </a:lnTo>
                <a:lnTo>
                  <a:pt x="2806262" y="3846786"/>
                </a:lnTo>
                <a:close/>
              </a:path>
            </a:pathLst>
          </a:custGeom>
          <a:solidFill>
            <a:srgbClr val="B3A2C7">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smtClean="0"/>
          </a:p>
          <a:p>
            <a:pPr algn="ctr"/>
            <a:endParaRPr lang="tr-TR" b="1" dirty="0"/>
          </a:p>
          <a:p>
            <a:pPr algn="ctr"/>
            <a:endParaRPr lang="tr-TR" b="1" dirty="0" smtClean="0"/>
          </a:p>
          <a:p>
            <a:pPr algn="ctr"/>
            <a:endParaRPr lang="tr-TR" b="1" dirty="0"/>
          </a:p>
          <a:p>
            <a:pPr algn="ctr"/>
            <a:endParaRPr lang="tr-TR" b="1" dirty="0" smtClean="0"/>
          </a:p>
          <a:p>
            <a:pPr algn="ctr"/>
            <a:endParaRPr lang="tr-TR" b="1" dirty="0"/>
          </a:p>
          <a:p>
            <a:pPr algn="ctr"/>
            <a:r>
              <a:rPr lang="tr-TR" b="1" dirty="0" smtClean="0"/>
              <a:t>Arakesit </a:t>
            </a:r>
          </a:p>
          <a:p>
            <a:pPr algn="ctr"/>
            <a:r>
              <a:rPr lang="tr-TR" b="1" dirty="0" smtClean="0"/>
              <a:t>İkizkenar Üçgendir.</a:t>
            </a:r>
            <a:endParaRPr lang="tr-TR" b="1" dirty="0"/>
          </a:p>
        </p:txBody>
      </p:sp>
      <p:sp>
        <p:nvSpPr>
          <p:cNvPr id="3" name="Serbest Form 2"/>
          <p:cNvSpPr/>
          <p:nvPr/>
        </p:nvSpPr>
        <p:spPr>
          <a:xfrm>
            <a:off x="6271554" y="4003972"/>
            <a:ext cx="2096813" cy="378372"/>
          </a:xfrm>
          <a:custGeom>
            <a:avLst/>
            <a:gdLst>
              <a:gd name="connsiteX0" fmla="*/ 2096813 w 2096813"/>
              <a:gd name="connsiteY0" fmla="*/ 204951 h 378372"/>
              <a:gd name="connsiteX1" fmla="*/ 1891862 w 2096813"/>
              <a:gd name="connsiteY1" fmla="*/ 63062 h 378372"/>
              <a:gd name="connsiteX2" fmla="*/ 709448 w 2096813"/>
              <a:gd name="connsiteY2" fmla="*/ 0 h 378372"/>
              <a:gd name="connsiteX3" fmla="*/ 0 w 2096813"/>
              <a:gd name="connsiteY3" fmla="*/ 236482 h 378372"/>
              <a:gd name="connsiteX4" fmla="*/ 914400 w 2096813"/>
              <a:gd name="connsiteY4" fmla="*/ 378372 h 378372"/>
              <a:gd name="connsiteX5" fmla="*/ 2096813 w 2096813"/>
              <a:gd name="connsiteY5" fmla="*/ 204951 h 37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6813" h="378372">
                <a:moveTo>
                  <a:pt x="2096813" y="204951"/>
                </a:moveTo>
                <a:lnTo>
                  <a:pt x="1891862" y="63062"/>
                </a:lnTo>
                <a:lnTo>
                  <a:pt x="709448" y="0"/>
                </a:lnTo>
                <a:lnTo>
                  <a:pt x="0" y="236482"/>
                </a:lnTo>
                <a:lnTo>
                  <a:pt x="914400" y="378372"/>
                </a:lnTo>
                <a:lnTo>
                  <a:pt x="2096813" y="204951"/>
                </a:lnTo>
                <a:close/>
              </a:path>
            </a:pathLst>
          </a:custGeom>
          <a:solidFill>
            <a:srgbClr val="FFFF00">
              <a:alpha val="63922"/>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Arakesit Beşgen</a:t>
            </a:r>
            <a:endParaRPr lang="tr-TR" b="1" dirty="0"/>
          </a:p>
        </p:txBody>
      </p:sp>
      <p:sp>
        <p:nvSpPr>
          <p:cNvPr id="6" name="AutoShape 6"/>
          <p:cNvSpPr>
            <a:spLocks noChangeArrowheads="1"/>
          </p:cNvSpPr>
          <p:nvPr/>
        </p:nvSpPr>
        <p:spPr bwMode="auto">
          <a:xfrm>
            <a:off x="142744" y="115533"/>
            <a:ext cx="4210327" cy="1729291"/>
          </a:xfrm>
          <a:prstGeom prst="wedgeRectCallout">
            <a:avLst>
              <a:gd name="adj1" fmla="val 16141"/>
              <a:gd name="adj2" fmla="val 41913"/>
            </a:avLst>
          </a:prstGeom>
          <a:solidFill>
            <a:srgbClr val="FFCCFF">
              <a:alpha val="38824"/>
            </a:srgbClr>
          </a:solidFill>
          <a:ln w="9525">
            <a:solidFill>
              <a:srgbClr val="FF0000"/>
            </a:solidFill>
            <a:miter lim="800000"/>
            <a:headEnd/>
            <a:tailEnd/>
          </a:ln>
          <a:effectLst/>
        </p:spPr>
        <p:txBody>
          <a:bodyPr/>
          <a:lstStyle/>
          <a:p>
            <a:r>
              <a:rPr lang="tr-TR" b="1" dirty="0" smtClean="0"/>
              <a:t>	Düzgün beşgen Piramit  </a:t>
            </a:r>
            <a:r>
              <a:rPr lang="tr-TR" b="1" dirty="0"/>
              <a:t>tabana dik bir düzlem ile kesildiğinde arakesit düzlemi bir ikizkenar </a:t>
            </a:r>
            <a:r>
              <a:rPr lang="tr-TR" b="1" dirty="0" smtClean="0"/>
              <a:t>üçgendir. Düzgün beşgen Piramidin </a:t>
            </a:r>
            <a:r>
              <a:rPr lang="tr-TR" b="1" dirty="0"/>
              <a:t>taban </a:t>
            </a:r>
            <a:r>
              <a:rPr lang="tr-TR" b="1" dirty="0" smtClean="0"/>
              <a:t>köşegeni </a:t>
            </a:r>
            <a:r>
              <a:rPr lang="tr-TR" b="1" dirty="0"/>
              <a:t>ile yan yüzün yükseklik uzunluğu  eşit olursa arakesit düzlemi bir eşkenar üçgen olur.</a:t>
            </a:r>
          </a:p>
        </p:txBody>
      </p:sp>
      <p:sp>
        <p:nvSpPr>
          <p:cNvPr id="4" name="Dikdörtgen 3"/>
          <p:cNvSpPr/>
          <p:nvPr/>
        </p:nvSpPr>
        <p:spPr>
          <a:xfrm>
            <a:off x="4644008" y="380012"/>
            <a:ext cx="4392488" cy="923330"/>
          </a:xfrm>
          <a:prstGeom prst="rect">
            <a:avLst/>
          </a:prstGeom>
          <a:solidFill>
            <a:srgbClr val="FFCCFF">
              <a:alpha val="36863"/>
            </a:srgbClr>
          </a:solidFill>
          <a:ln>
            <a:solidFill>
              <a:srgbClr val="FF0000"/>
            </a:solidFill>
          </a:ln>
        </p:spPr>
        <p:txBody>
          <a:bodyPr wrap="square">
            <a:spAutoFit/>
          </a:bodyPr>
          <a:lstStyle/>
          <a:p>
            <a:r>
              <a:rPr lang="tr-TR" b="1" dirty="0" smtClean="0"/>
              <a:t>	Düzgün </a:t>
            </a:r>
            <a:r>
              <a:rPr lang="tr-TR" b="1" dirty="0"/>
              <a:t>beşgen Piramit  tabana </a:t>
            </a:r>
            <a:r>
              <a:rPr lang="tr-TR" b="1" dirty="0" smtClean="0"/>
              <a:t>paralel bir </a:t>
            </a:r>
            <a:r>
              <a:rPr lang="tr-TR" b="1" dirty="0"/>
              <a:t>düzlem ile kesildiğinde arakesit düzlemi bir  </a:t>
            </a:r>
            <a:r>
              <a:rPr lang="tr-TR" b="1" dirty="0" smtClean="0"/>
              <a:t>düzgün beşgendir. </a:t>
            </a:r>
            <a:endParaRPr lang="tr-TR" dirty="0"/>
          </a:p>
        </p:txBody>
      </p:sp>
      <p:sp>
        <p:nvSpPr>
          <p:cNvPr id="8"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2638809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1000"/>
                                        <p:tgtEl>
                                          <p:spTgt spid="4098"/>
                                        </p:tgtEl>
                                      </p:cBhvr>
                                    </p:animEffect>
                                    <p:anim calcmode="lin" valueType="num">
                                      <p:cBhvr>
                                        <p:cTn id="22" dur="1000" fill="hold"/>
                                        <p:tgtEl>
                                          <p:spTgt spid="4098"/>
                                        </p:tgtEl>
                                        <p:attrNameLst>
                                          <p:attrName>ppt_x</p:attrName>
                                        </p:attrNameLst>
                                      </p:cBhvr>
                                      <p:tavLst>
                                        <p:tav tm="0">
                                          <p:val>
                                            <p:strVal val="#ppt_x"/>
                                          </p:val>
                                        </p:tav>
                                        <p:tav tm="100000">
                                          <p:val>
                                            <p:strVal val="#ppt_x"/>
                                          </p:val>
                                        </p:tav>
                                      </p:tavLst>
                                    </p:anim>
                                    <p:anim calcmode="lin" valueType="num">
                                      <p:cBhvr>
                                        <p:cTn id="23"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4099"/>
                                        </p:tgtEl>
                                        <p:attrNameLst>
                                          <p:attrName>style.visibility</p:attrName>
                                        </p:attrNameLst>
                                      </p:cBhvr>
                                      <p:to>
                                        <p:strVal val="visible"/>
                                      </p:to>
                                    </p:set>
                                    <p:animEffect transition="in" filter="fade">
                                      <p:cBhvr>
                                        <p:cTn id="34" dur="1000"/>
                                        <p:tgtEl>
                                          <p:spTgt spid="4099"/>
                                        </p:tgtEl>
                                      </p:cBhvr>
                                    </p:animEffect>
                                    <p:anim calcmode="lin" valueType="num">
                                      <p:cBhvr>
                                        <p:cTn id="35" dur="1000" fill="hold"/>
                                        <p:tgtEl>
                                          <p:spTgt spid="4099"/>
                                        </p:tgtEl>
                                        <p:attrNameLst>
                                          <p:attrName>ppt_x</p:attrName>
                                        </p:attrNameLst>
                                      </p:cBhvr>
                                      <p:tavLst>
                                        <p:tav tm="0">
                                          <p:val>
                                            <p:strVal val="#ppt_x"/>
                                          </p:val>
                                        </p:tav>
                                        <p:tav tm="100000">
                                          <p:val>
                                            <p:strVal val="#ppt_x"/>
                                          </p:val>
                                        </p:tav>
                                      </p:tavLst>
                                    </p:anim>
                                    <p:anim calcmode="lin" valueType="num">
                                      <p:cBhvr>
                                        <p:cTn id="36"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974" y="1669925"/>
            <a:ext cx="3729015" cy="468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3565769"/>
            <a:ext cx="3214176" cy="2702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0602" y="639229"/>
            <a:ext cx="1866638" cy="2761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Dikdörtgen 6"/>
          <p:cNvSpPr/>
          <p:nvPr/>
        </p:nvSpPr>
        <p:spPr>
          <a:xfrm>
            <a:off x="278210" y="163399"/>
            <a:ext cx="5949974" cy="646331"/>
          </a:xfrm>
          <a:prstGeom prst="rect">
            <a:avLst/>
          </a:prstGeom>
          <a:solidFill>
            <a:srgbClr val="FFCCFF">
              <a:alpha val="36863"/>
            </a:srgbClr>
          </a:solidFill>
          <a:ln>
            <a:solidFill>
              <a:srgbClr val="FF0000"/>
            </a:solidFill>
          </a:ln>
        </p:spPr>
        <p:txBody>
          <a:bodyPr wrap="square">
            <a:spAutoFit/>
          </a:bodyPr>
          <a:lstStyle/>
          <a:p>
            <a:r>
              <a:rPr lang="tr-TR" b="1" dirty="0" smtClean="0"/>
              <a:t>	Düzgün </a:t>
            </a:r>
            <a:r>
              <a:rPr lang="tr-TR" b="1" dirty="0"/>
              <a:t>beşgen Piramit  tabana </a:t>
            </a:r>
            <a:r>
              <a:rPr lang="tr-TR" b="1" dirty="0" smtClean="0"/>
              <a:t>paralel bir </a:t>
            </a:r>
            <a:r>
              <a:rPr lang="tr-TR" b="1" dirty="0"/>
              <a:t>düzlem ile kesildiğinde arakesit düzlemi bir  </a:t>
            </a:r>
            <a:r>
              <a:rPr lang="tr-TR" b="1" dirty="0" smtClean="0"/>
              <a:t>düzgün beşgendir. </a:t>
            </a:r>
            <a:endParaRPr lang="tr-TR" dirty="0"/>
          </a:p>
        </p:txBody>
      </p:sp>
      <p:sp>
        <p:nvSpPr>
          <p:cNvPr id="8" name="Serbest Form 7"/>
          <p:cNvSpPr/>
          <p:nvPr/>
        </p:nvSpPr>
        <p:spPr>
          <a:xfrm>
            <a:off x="1342103" y="3333135"/>
            <a:ext cx="1533832" cy="781665"/>
          </a:xfrm>
          <a:custGeom>
            <a:avLst/>
            <a:gdLst>
              <a:gd name="connsiteX0" fmla="*/ 1533832 w 1533832"/>
              <a:gd name="connsiteY0" fmla="*/ 427704 h 781665"/>
              <a:gd name="connsiteX1" fmla="*/ 1179871 w 1533832"/>
              <a:gd name="connsiteY1" fmla="*/ 0 h 781665"/>
              <a:gd name="connsiteX2" fmla="*/ 353962 w 1533832"/>
              <a:gd name="connsiteY2" fmla="*/ 14749 h 781665"/>
              <a:gd name="connsiteX3" fmla="*/ 0 w 1533832"/>
              <a:gd name="connsiteY3" fmla="*/ 427704 h 781665"/>
              <a:gd name="connsiteX4" fmla="*/ 383458 w 1533832"/>
              <a:gd name="connsiteY4" fmla="*/ 781665 h 781665"/>
              <a:gd name="connsiteX5" fmla="*/ 1120878 w 1533832"/>
              <a:gd name="connsiteY5" fmla="*/ 781665 h 781665"/>
              <a:gd name="connsiteX6" fmla="*/ 1533832 w 1533832"/>
              <a:gd name="connsiteY6" fmla="*/ 427704 h 78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3832" h="781665">
                <a:moveTo>
                  <a:pt x="1533832" y="427704"/>
                </a:moveTo>
                <a:lnTo>
                  <a:pt x="1179871" y="0"/>
                </a:lnTo>
                <a:lnTo>
                  <a:pt x="353962" y="14749"/>
                </a:lnTo>
                <a:lnTo>
                  <a:pt x="0" y="427704"/>
                </a:lnTo>
                <a:lnTo>
                  <a:pt x="383458" y="781665"/>
                </a:lnTo>
                <a:lnTo>
                  <a:pt x="1120878" y="781665"/>
                </a:lnTo>
                <a:lnTo>
                  <a:pt x="1533832" y="427704"/>
                </a:lnTo>
                <a:close/>
              </a:path>
            </a:pathLst>
          </a:custGeom>
          <a:solidFill>
            <a:srgbClr val="FFFF00">
              <a:alpha val="38824"/>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Arakesit</a:t>
            </a:r>
          </a:p>
          <a:p>
            <a:pPr algn="ctr"/>
            <a:r>
              <a:rPr lang="tr-TR" b="1" dirty="0" smtClean="0">
                <a:solidFill>
                  <a:schemeClr val="tx1"/>
                </a:solidFill>
              </a:rPr>
              <a:t>Düzgün beşgen</a:t>
            </a:r>
            <a:endParaRPr lang="tr-TR" b="1" dirty="0">
              <a:solidFill>
                <a:schemeClr val="tx1"/>
              </a:solidFill>
            </a:endParaRPr>
          </a:p>
        </p:txBody>
      </p:sp>
      <p:sp>
        <p:nvSpPr>
          <p:cNvPr id="9" name="Serbest Form 8"/>
          <p:cNvSpPr/>
          <p:nvPr/>
        </p:nvSpPr>
        <p:spPr>
          <a:xfrm>
            <a:off x="6157883" y="3565769"/>
            <a:ext cx="1392076" cy="757966"/>
          </a:xfrm>
          <a:custGeom>
            <a:avLst/>
            <a:gdLst>
              <a:gd name="connsiteX0" fmla="*/ 1533832 w 1533832"/>
              <a:gd name="connsiteY0" fmla="*/ 427704 h 781665"/>
              <a:gd name="connsiteX1" fmla="*/ 1179871 w 1533832"/>
              <a:gd name="connsiteY1" fmla="*/ 0 h 781665"/>
              <a:gd name="connsiteX2" fmla="*/ 353962 w 1533832"/>
              <a:gd name="connsiteY2" fmla="*/ 14749 h 781665"/>
              <a:gd name="connsiteX3" fmla="*/ 0 w 1533832"/>
              <a:gd name="connsiteY3" fmla="*/ 427704 h 781665"/>
              <a:gd name="connsiteX4" fmla="*/ 383458 w 1533832"/>
              <a:gd name="connsiteY4" fmla="*/ 781665 h 781665"/>
              <a:gd name="connsiteX5" fmla="*/ 1120878 w 1533832"/>
              <a:gd name="connsiteY5" fmla="*/ 781665 h 781665"/>
              <a:gd name="connsiteX6" fmla="*/ 1533832 w 1533832"/>
              <a:gd name="connsiteY6" fmla="*/ 427704 h 78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3832" h="781665">
                <a:moveTo>
                  <a:pt x="1533832" y="427704"/>
                </a:moveTo>
                <a:lnTo>
                  <a:pt x="1179871" y="0"/>
                </a:lnTo>
                <a:lnTo>
                  <a:pt x="353962" y="14749"/>
                </a:lnTo>
                <a:lnTo>
                  <a:pt x="0" y="427704"/>
                </a:lnTo>
                <a:lnTo>
                  <a:pt x="383458" y="781665"/>
                </a:lnTo>
                <a:lnTo>
                  <a:pt x="1120878" y="781665"/>
                </a:lnTo>
                <a:lnTo>
                  <a:pt x="1533832" y="427704"/>
                </a:lnTo>
                <a:close/>
              </a:path>
            </a:pathLst>
          </a:custGeom>
          <a:solidFill>
            <a:srgbClr val="FFFF00">
              <a:alpha val="38824"/>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Arakesit</a:t>
            </a:r>
          </a:p>
          <a:p>
            <a:pPr algn="ctr"/>
            <a:r>
              <a:rPr lang="tr-TR" b="1" dirty="0" smtClean="0">
                <a:solidFill>
                  <a:schemeClr val="tx1"/>
                </a:solidFill>
              </a:rPr>
              <a:t>Düzgün beşgen</a:t>
            </a:r>
            <a:endParaRPr lang="tr-TR" b="1" dirty="0">
              <a:solidFill>
                <a:schemeClr val="tx1"/>
              </a:solidFill>
            </a:endParaRPr>
          </a:p>
        </p:txBody>
      </p:sp>
      <p:sp>
        <p:nvSpPr>
          <p:cNvPr id="11" name="Serbest Form 10"/>
          <p:cNvSpPr/>
          <p:nvPr/>
        </p:nvSpPr>
        <p:spPr>
          <a:xfrm>
            <a:off x="6061587" y="2433484"/>
            <a:ext cx="1563329" cy="914400"/>
          </a:xfrm>
          <a:custGeom>
            <a:avLst/>
            <a:gdLst>
              <a:gd name="connsiteX0" fmla="*/ 1563329 w 1563329"/>
              <a:gd name="connsiteY0" fmla="*/ 501445 h 914400"/>
              <a:gd name="connsiteX1" fmla="*/ 1179871 w 1563329"/>
              <a:gd name="connsiteY1" fmla="*/ 0 h 914400"/>
              <a:gd name="connsiteX2" fmla="*/ 368710 w 1563329"/>
              <a:gd name="connsiteY2" fmla="*/ 0 h 914400"/>
              <a:gd name="connsiteX3" fmla="*/ 0 w 1563329"/>
              <a:gd name="connsiteY3" fmla="*/ 486697 h 914400"/>
              <a:gd name="connsiteX4" fmla="*/ 383458 w 1563329"/>
              <a:gd name="connsiteY4" fmla="*/ 899651 h 914400"/>
              <a:gd name="connsiteX5" fmla="*/ 1150374 w 1563329"/>
              <a:gd name="connsiteY5" fmla="*/ 914400 h 914400"/>
              <a:gd name="connsiteX6" fmla="*/ 1563329 w 1563329"/>
              <a:gd name="connsiteY6" fmla="*/ 501445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3329" h="914400">
                <a:moveTo>
                  <a:pt x="1563329" y="501445"/>
                </a:moveTo>
                <a:lnTo>
                  <a:pt x="1179871" y="0"/>
                </a:lnTo>
                <a:lnTo>
                  <a:pt x="368710" y="0"/>
                </a:lnTo>
                <a:lnTo>
                  <a:pt x="0" y="486697"/>
                </a:lnTo>
                <a:lnTo>
                  <a:pt x="383458" y="899651"/>
                </a:lnTo>
                <a:lnTo>
                  <a:pt x="1150374" y="914400"/>
                </a:lnTo>
                <a:lnTo>
                  <a:pt x="1563329" y="501445"/>
                </a:lnTo>
                <a:close/>
              </a:path>
            </a:pathLst>
          </a:custGeom>
          <a:solidFill>
            <a:srgbClr val="FFFF00">
              <a:alpha val="36863"/>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smtClean="0">
              <a:solidFill>
                <a:schemeClr val="tx1"/>
              </a:solidFill>
            </a:endParaRPr>
          </a:p>
          <a:p>
            <a:pPr algn="ctr"/>
            <a:r>
              <a:rPr lang="tr-TR" b="1" dirty="0" smtClean="0">
                <a:solidFill>
                  <a:schemeClr val="tx1"/>
                </a:solidFill>
              </a:rPr>
              <a:t>Arakesit</a:t>
            </a:r>
            <a:endParaRPr lang="tr-TR" b="1" dirty="0">
              <a:solidFill>
                <a:schemeClr val="tx1"/>
              </a:solidFill>
            </a:endParaRPr>
          </a:p>
          <a:p>
            <a:pPr algn="ctr"/>
            <a:r>
              <a:rPr lang="tr-TR" b="1" dirty="0">
                <a:solidFill>
                  <a:schemeClr val="tx1"/>
                </a:solidFill>
              </a:rPr>
              <a:t>Düzgün beşgen</a:t>
            </a:r>
          </a:p>
          <a:p>
            <a:pPr algn="ctr"/>
            <a:endParaRPr lang="tr-TR" dirty="0"/>
          </a:p>
        </p:txBody>
      </p:sp>
      <p:sp>
        <p:nvSpPr>
          <p:cNvPr id="12"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5"/>
              </a:rPr>
              <a:t>omeraskerden@hotmail.com.tr</a:t>
            </a:r>
            <a:endParaRPr lang="tr-TR"/>
          </a:p>
        </p:txBody>
      </p:sp>
    </p:spTree>
    <p:extLst>
      <p:ext uri="{BB962C8B-B14F-4D97-AF65-F5344CB8AC3E}">
        <p14:creationId xmlns:p14="http://schemas.microsoft.com/office/powerpoint/2010/main" val="367655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228600" y="188640"/>
            <a:ext cx="8686800" cy="1190625"/>
          </a:xfrm>
          <a:prstGeom prst="rect">
            <a:avLst/>
          </a:prstGeom>
          <a:solidFill>
            <a:srgbClr val="FFCCFF">
              <a:alpha val="52157"/>
            </a:srgbClr>
          </a:solidFill>
          <a:ln w="9525">
            <a:solidFill>
              <a:srgbClr val="FF0000"/>
            </a:solidFill>
            <a:miter lim="800000"/>
            <a:headEnd/>
            <a:tailEnd/>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FF0000"/>
                </a:solidFill>
              </a:rPr>
              <a:t>	Bir </a:t>
            </a:r>
            <a:r>
              <a:rPr lang="tr-TR" b="1" dirty="0">
                <a:solidFill>
                  <a:srgbClr val="FF0000"/>
                </a:solidFill>
              </a:rPr>
              <a:t>çok yüzlü bir düzlemle kesildiğinde oluşan arakesit yüzeyinin köşe sayısı en fazla çok yüzlünün yüz sayısı kadardır.</a:t>
            </a:r>
          </a:p>
          <a:p>
            <a:pPr eaLnBrk="1" hangingPunct="1"/>
            <a:r>
              <a:rPr lang="tr-TR" b="1" dirty="0">
                <a:solidFill>
                  <a:srgbClr val="FF0000"/>
                </a:solidFill>
              </a:rPr>
              <a:t>	</a:t>
            </a:r>
            <a:r>
              <a:rPr lang="tr-TR" b="1" dirty="0" smtClean="0">
                <a:solidFill>
                  <a:srgbClr val="FF0000"/>
                </a:solidFill>
              </a:rPr>
              <a:t>Düzgün beşgen  piramit  6  </a:t>
            </a:r>
            <a:r>
              <a:rPr lang="tr-TR" b="1" dirty="0">
                <a:solidFill>
                  <a:srgbClr val="FF0000"/>
                </a:solidFill>
              </a:rPr>
              <a:t>yüzlü olduğu için Düzgün beşgen </a:t>
            </a:r>
            <a:r>
              <a:rPr lang="tr-TR" b="1" dirty="0" smtClean="0">
                <a:solidFill>
                  <a:srgbClr val="FF0000"/>
                </a:solidFill>
              </a:rPr>
              <a:t>piramit bir </a:t>
            </a:r>
            <a:r>
              <a:rPr lang="tr-TR" b="1" dirty="0">
                <a:solidFill>
                  <a:srgbClr val="FF0000"/>
                </a:solidFill>
              </a:rPr>
              <a:t>düzlemle kesildiğinde oluşan çokgen en </a:t>
            </a:r>
            <a:r>
              <a:rPr lang="tr-TR" b="1" dirty="0" smtClean="0">
                <a:solidFill>
                  <a:srgbClr val="FF0000"/>
                </a:solidFill>
              </a:rPr>
              <a:t>fazla  6  gen </a:t>
            </a:r>
            <a:r>
              <a:rPr lang="tr-TR" b="1" dirty="0">
                <a:solidFill>
                  <a:srgbClr val="FF0000"/>
                </a:solidFill>
              </a:rPr>
              <a:t>olur.</a:t>
            </a:r>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816" y="2636912"/>
            <a:ext cx="2569143"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2636912"/>
            <a:ext cx="2808312"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2636912"/>
            <a:ext cx="2737348"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Dikdörtgen 4"/>
          <p:cNvSpPr>
            <a:spLocks noChangeArrowheads="1"/>
          </p:cNvSpPr>
          <p:nvPr/>
        </p:nvSpPr>
        <p:spPr bwMode="auto">
          <a:xfrm>
            <a:off x="5984789" y="6532291"/>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5"/>
              </a:rPr>
              <a:t>omeraskerden@hotmail.com.tr</a:t>
            </a:r>
            <a:endParaRPr lang="tr-TR"/>
          </a:p>
        </p:txBody>
      </p:sp>
    </p:spTree>
    <p:extLst>
      <p:ext uri="{BB962C8B-B14F-4D97-AF65-F5344CB8AC3E}">
        <p14:creationId xmlns:p14="http://schemas.microsoft.com/office/powerpoint/2010/main" val="2416062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 Box 4"/>
          <p:cNvSpPr txBox="1">
            <a:spLocks noChangeArrowheads="1"/>
          </p:cNvSpPr>
          <p:nvPr/>
        </p:nvSpPr>
        <p:spPr bwMode="auto">
          <a:xfrm>
            <a:off x="228600" y="152400"/>
            <a:ext cx="8686800" cy="3693319"/>
          </a:xfrm>
          <a:prstGeom prst="rect">
            <a:avLst/>
          </a:prstGeom>
          <a:solidFill>
            <a:srgbClr val="FFFF00"/>
          </a:solidFill>
          <a:ln w="9525">
            <a:solidFill>
              <a:schemeClr val="tx1"/>
            </a:solidFill>
            <a:miter lim="800000"/>
            <a:headEnd/>
            <a:tailEnd/>
          </a:ln>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a:solidFill>
                  <a:srgbClr val="FF0000"/>
                </a:solidFill>
              </a:rPr>
              <a:t>ARAKESİTLER:</a:t>
            </a:r>
          </a:p>
          <a:p>
            <a:pPr eaLnBrk="1" hangingPunct="1"/>
            <a:r>
              <a:rPr lang="tr-TR" b="1" dirty="0">
                <a:solidFill>
                  <a:srgbClr val="FF0000"/>
                </a:solidFill>
              </a:rPr>
              <a:t>	</a:t>
            </a:r>
            <a:r>
              <a:rPr lang="tr-TR" b="1" dirty="0"/>
              <a:t>Bir geometrik cismi bir düzlemle kestiğimizde düzlem ile cismin ortak yüzeyine </a:t>
            </a:r>
            <a:r>
              <a:rPr lang="tr-TR" b="1" dirty="0">
                <a:solidFill>
                  <a:srgbClr val="FF0000"/>
                </a:solidFill>
              </a:rPr>
              <a:t>arakesit</a:t>
            </a:r>
            <a:r>
              <a:rPr lang="tr-TR" b="1" dirty="0"/>
              <a:t> denir.</a:t>
            </a:r>
            <a:r>
              <a:rPr lang="tr-TR" dirty="0"/>
              <a:t> </a:t>
            </a:r>
            <a:endParaRPr lang="tr-TR" b="1" dirty="0">
              <a:solidFill>
                <a:srgbClr val="FF0000"/>
              </a:solidFill>
            </a:endParaRPr>
          </a:p>
          <a:p>
            <a:pPr eaLnBrk="1" hangingPunct="1"/>
            <a:r>
              <a:rPr lang="tr-TR" b="1" dirty="0">
                <a:solidFill>
                  <a:srgbClr val="FF0000"/>
                </a:solidFill>
              </a:rPr>
              <a:t>	</a:t>
            </a:r>
            <a:r>
              <a:rPr lang="tr-TR" b="1" dirty="0"/>
              <a:t>Bir çok yüzlü bir düzlemle kesildiğinde oluşan arakesit yüzeyinin köşe sayısı en fazla çok yüzlünün yüz sayısı kadardır.</a:t>
            </a:r>
          </a:p>
          <a:p>
            <a:pPr eaLnBrk="1" hangingPunct="1"/>
            <a:r>
              <a:rPr lang="tr-TR" b="1" dirty="0"/>
              <a:t>	</a:t>
            </a:r>
            <a:r>
              <a:rPr lang="tr-TR" b="1" dirty="0" smtClean="0">
                <a:solidFill>
                  <a:srgbClr val="FF0000"/>
                </a:solidFill>
              </a:rPr>
              <a:t>Üçgen piramit  4  </a:t>
            </a:r>
            <a:r>
              <a:rPr lang="tr-TR" b="1" dirty="0">
                <a:solidFill>
                  <a:srgbClr val="FF0000"/>
                </a:solidFill>
              </a:rPr>
              <a:t>yüzlü olduğu için </a:t>
            </a:r>
            <a:r>
              <a:rPr lang="tr-TR" b="1" dirty="0" smtClean="0">
                <a:solidFill>
                  <a:srgbClr val="FF0000"/>
                </a:solidFill>
              </a:rPr>
              <a:t>Üçgen piramit  </a:t>
            </a:r>
            <a:r>
              <a:rPr lang="tr-TR" b="1" dirty="0">
                <a:solidFill>
                  <a:srgbClr val="FF0000"/>
                </a:solidFill>
              </a:rPr>
              <a:t>bir düzlemle kesildiğinde oluşan çokgen en fazla </a:t>
            </a:r>
            <a:r>
              <a:rPr lang="tr-TR" b="1" dirty="0" smtClean="0">
                <a:solidFill>
                  <a:srgbClr val="FF0000"/>
                </a:solidFill>
              </a:rPr>
              <a:t>4 </a:t>
            </a:r>
            <a:r>
              <a:rPr lang="tr-TR" b="1" dirty="0">
                <a:solidFill>
                  <a:srgbClr val="FF0000"/>
                </a:solidFill>
              </a:rPr>
              <a:t>gen </a:t>
            </a:r>
            <a:r>
              <a:rPr lang="tr-TR" b="1" dirty="0" smtClean="0">
                <a:solidFill>
                  <a:srgbClr val="FF0000"/>
                </a:solidFill>
              </a:rPr>
              <a:t>olur</a:t>
            </a:r>
            <a:r>
              <a:rPr lang="tr-TR" b="1" dirty="0">
                <a:solidFill>
                  <a:srgbClr val="FF0000"/>
                </a:solidFill>
              </a:rPr>
              <a:t>.</a:t>
            </a:r>
          </a:p>
          <a:p>
            <a:pPr eaLnBrk="1" hangingPunct="1"/>
            <a:r>
              <a:rPr lang="tr-TR" b="1" dirty="0"/>
              <a:t>	</a:t>
            </a:r>
            <a:r>
              <a:rPr lang="tr-TR" b="1" dirty="0">
                <a:solidFill>
                  <a:srgbClr val="FF0000"/>
                </a:solidFill>
              </a:rPr>
              <a:t>Kare dik piramit  5 yüzlü olduğu için Kare dik piramit  bir düzlemle kesildiğinde oluşan çokgen en fazla 5 gen </a:t>
            </a:r>
            <a:r>
              <a:rPr lang="tr-TR" b="1" dirty="0" smtClean="0">
                <a:solidFill>
                  <a:srgbClr val="FF0000"/>
                </a:solidFill>
              </a:rPr>
              <a:t>olur</a:t>
            </a:r>
            <a:r>
              <a:rPr lang="tr-TR" b="1" dirty="0">
                <a:solidFill>
                  <a:srgbClr val="FF0000"/>
                </a:solidFill>
              </a:rPr>
              <a:t>.</a:t>
            </a:r>
          </a:p>
          <a:p>
            <a:pPr eaLnBrk="1" hangingPunct="1"/>
            <a:r>
              <a:rPr lang="tr-TR" b="1" dirty="0"/>
              <a:t>	</a:t>
            </a:r>
            <a:r>
              <a:rPr lang="tr-TR" b="1" dirty="0" smtClean="0">
                <a:solidFill>
                  <a:srgbClr val="FF0000"/>
                </a:solidFill>
              </a:rPr>
              <a:t>Düzgün beşgen piramit  6 </a:t>
            </a:r>
            <a:r>
              <a:rPr lang="tr-TR" b="1" dirty="0">
                <a:solidFill>
                  <a:srgbClr val="FF0000"/>
                </a:solidFill>
              </a:rPr>
              <a:t>yüzlü olduğu için Düzgün beşgen piramit bir düzlemle kesildiğinde oluşan çokgen en fazla </a:t>
            </a:r>
            <a:r>
              <a:rPr lang="tr-TR" b="1" dirty="0" smtClean="0">
                <a:solidFill>
                  <a:srgbClr val="FF0000"/>
                </a:solidFill>
              </a:rPr>
              <a:t>6 </a:t>
            </a:r>
            <a:r>
              <a:rPr lang="tr-TR" b="1" dirty="0">
                <a:solidFill>
                  <a:srgbClr val="FF0000"/>
                </a:solidFill>
              </a:rPr>
              <a:t>gen </a:t>
            </a:r>
            <a:r>
              <a:rPr lang="tr-TR" b="1" dirty="0" smtClean="0">
                <a:solidFill>
                  <a:srgbClr val="FF0000"/>
                </a:solidFill>
              </a:rPr>
              <a:t>olur.</a:t>
            </a:r>
          </a:p>
          <a:p>
            <a:pPr eaLnBrk="1" hangingPunct="1"/>
            <a:r>
              <a:rPr lang="tr-TR" b="1" dirty="0" smtClean="0">
                <a:solidFill>
                  <a:srgbClr val="FF0000"/>
                </a:solidFill>
              </a:rPr>
              <a:t>	Düzgün altıgen </a:t>
            </a:r>
            <a:r>
              <a:rPr lang="tr-TR" b="1" dirty="0">
                <a:solidFill>
                  <a:srgbClr val="FF0000"/>
                </a:solidFill>
              </a:rPr>
              <a:t>piramit  </a:t>
            </a:r>
            <a:r>
              <a:rPr lang="tr-TR" b="1" dirty="0" smtClean="0">
                <a:solidFill>
                  <a:srgbClr val="FF0000"/>
                </a:solidFill>
              </a:rPr>
              <a:t>7 </a:t>
            </a:r>
            <a:r>
              <a:rPr lang="tr-TR" b="1" dirty="0">
                <a:solidFill>
                  <a:srgbClr val="FF0000"/>
                </a:solidFill>
              </a:rPr>
              <a:t>yüzlü olduğu için Düzgün </a:t>
            </a:r>
            <a:r>
              <a:rPr lang="tr-TR" b="1" dirty="0" smtClean="0">
                <a:solidFill>
                  <a:srgbClr val="FF0000"/>
                </a:solidFill>
              </a:rPr>
              <a:t>altıgen </a:t>
            </a:r>
            <a:r>
              <a:rPr lang="tr-TR" b="1" dirty="0">
                <a:solidFill>
                  <a:srgbClr val="FF0000"/>
                </a:solidFill>
              </a:rPr>
              <a:t>piramit bir düzlemle kesildiğinde oluşan çokgen en fazla </a:t>
            </a:r>
            <a:r>
              <a:rPr lang="tr-TR" b="1" dirty="0" smtClean="0">
                <a:solidFill>
                  <a:srgbClr val="FF0000"/>
                </a:solidFill>
              </a:rPr>
              <a:t>7 </a:t>
            </a:r>
            <a:r>
              <a:rPr lang="tr-TR" b="1" dirty="0">
                <a:solidFill>
                  <a:srgbClr val="FF0000"/>
                </a:solidFill>
              </a:rPr>
              <a:t>gen olur</a:t>
            </a:r>
            <a:r>
              <a:rPr lang="tr-TR" b="1" dirty="0" smtClean="0">
                <a:solidFill>
                  <a:srgbClr val="FF0000"/>
                </a:solidFill>
              </a:rPr>
              <a:t>.</a:t>
            </a:r>
            <a:endParaRPr lang="tr-TR" b="1" dirty="0">
              <a:solidFill>
                <a:srgbClr val="FF0000"/>
              </a:solidFill>
            </a:endParaRPr>
          </a:p>
        </p:txBody>
      </p:sp>
      <p:pic>
        <p:nvPicPr>
          <p:cNvPr id="51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02" y="4790837"/>
            <a:ext cx="4338638"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AutoShape 6"/>
          <p:cNvSpPr>
            <a:spLocks noChangeArrowheads="1"/>
          </p:cNvSpPr>
          <p:nvPr/>
        </p:nvSpPr>
        <p:spPr bwMode="auto">
          <a:xfrm>
            <a:off x="1331640" y="4064556"/>
            <a:ext cx="1295400" cy="609600"/>
          </a:xfrm>
          <a:prstGeom prst="wedgeRectCallout">
            <a:avLst>
              <a:gd name="adj1" fmla="val -25981"/>
              <a:gd name="adj2" fmla="val 86458"/>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tr-TR" b="1"/>
              <a:t>Arakesit düzlemi</a:t>
            </a:r>
          </a:p>
        </p:txBody>
      </p:sp>
      <p:pic>
        <p:nvPicPr>
          <p:cNvPr id="5131"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674156"/>
            <a:ext cx="4421187" cy="181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2" name="AutoShape 12"/>
          <p:cNvSpPr>
            <a:spLocks noChangeArrowheads="1"/>
          </p:cNvSpPr>
          <p:nvPr/>
        </p:nvSpPr>
        <p:spPr bwMode="auto">
          <a:xfrm>
            <a:off x="5791200" y="4064556"/>
            <a:ext cx="1981200" cy="609600"/>
          </a:xfrm>
          <a:prstGeom prst="wedgeRectCallout">
            <a:avLst>
              <a:gd name="adj1" fmla="val -18676"/>
              <a:gd name="adj2" fmla="val 68602"/>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tr-TR" sz="1600" b="1"/>
              <a:t>Arakesit düzlemi düzgün altıgendir.</a:t>
            </a:r>
          </a:p>
        </p:txBody>
      </p:sp>
      <p:sp>
        <p:nvSpPr>
          <p:cNvPr id="8199" name="Dikdörtgen 6"/>
          <p:cNvSpPr>
            <a:spLocks noChangeArrowheads="1"/>
          </p:cNvSpPr>
          <p:nvPr/>
        </p:nvSpPr>
        <p:spPr bwMode="auto">
          <a:xfrm>
            <a:off x="5958641"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dirty="0">
                <a:solidFill>
                  <a:srgbClr val="FF0000"/>
                </a:solidFill>
                <a:hlinkClick r:id="rId4"/>
              </a:rPr>
              <a:t>omeraskerden@hotmail.com.tr</a:t>
            </a:r>
            <a:endParaRPr lang="tr-TR" dirty="0"/>
          </a:p>
        </p:txBody>
      </p:sp>
    </p:spTree>
    <p:extLst>
      <p:ext uri="{BB962C8B-B14F-4D97-AF65-F5344CB8AC3E}">
        <p14:creationId xmlns:p14="http://schemas.microsoft.com/office/powerpoint/2010/main" val="29757426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p:cTn id="7" dur="1000" fill="hold"/>
                                        <p:tgtEl>
                                          <p:spTgt spid="5124"/>
                                        </p:tgtEl>
                                        <p:attrNameLst>
                                          <p:attrName>ppt_x</p:attrName>
                                        </p:attrNameLst>
                                      </p:cBhvr>
                                      <p:tavLst>
                                        <p:tav tm="0">
                                          <p:val>
                                            <p:strVal val="#ppt_x-.2"/>
                                          </p:val>
                                        </p:tav>
                                        <p:tav tm="100000">
                                          <p:val>
                                            <p:strVal val="#ppt_x"/>
                                          </p:val>
                                        </p:tav>
                                      </p:tavLst>
                                    </p:anim>
                                    <p:anim calcmode="lin" valueType="num">
                                      <p:cBhvr>
                                        <p:cTn id="8" dur="1000" fill="hold"/>
                                        <p:tgtEl>
                                          <p:spTgt spid="5124"/>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5125"/>
                                        </p:tgtEl>
                                        <p:attrNameLst>
                                          <p:attrName>style.visibility</p:attrName>
                                        </p:attrNameLst>
                                      </p:cBhvr>
                                      <p:to>
                                        <p:strVal val="visible"/>
                                      </p:to>
                                    </p:set>
                                    <p:anim calcmode="lin" valueType="num">
                                      <p:cBhvr>
                                        <p:cTn id="14" dur="1000" fill="hold"/>
                                        <p:tgtEl>
                                          <p:spTgt spid="5125"/>
                                        </p:tgtEl>
                                        <p:attrNameLst>
                                          <p:attrName>ppt_x</p:attrName>
                                        </p:attrNameLst>
                                      </p:cBhvr>
                                      <p:tavLst>
                                        <p:tav tm="0">
                                          <p:val>
                                            <p:strVal val="#ppt_x-.2"/>
                                          </p:val>
                                        </p:tav>
                                        <p:tav tm="100000">
                                          <p:val>
                                            <p:strVal val="#ppt_x"/>
                                          </p:val>
                                        </p:tav>
                                      </p:tavLst>
                                    </p:anim>
                                    <p:anim calcmode="lin" valueType="num">
                                      <p:cBhvr>
                                        <p:cTn id="15" dur="1000" fill="hold"/>
                                        <p:tgtEl>
                                          <p:spTgt spid="512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12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126"/>
                                        </p:tgtEl>
                                        <p:attrNameLst>
                                          <p:attrName>style.visibility</p:attrName>
                                        </p:attrNameLst>
                                      </p:cBhvr>
                                      <p:to>
                                        <p:strVal val="visible"/>
                                      </p:to>
                                    </p:set>
                                    <p:anim calcmode="lin" valueType="num">
                                      <p:cBhvr>
                                        <p:cTn id="21" dur="1000" fill="hold"/>
                                        <p:tgtEl>
                                          <p:spTgt spid="5126"/>
                                        </p:tgtEl>
                                        <p:attrNameLst>
                                          <p:attrName>ppt_x</p:attrName>
                                        </p:attrNameLst>
                                      </p:cBhvr>
                                      <p:tavLst>
                                        <p:tav tm="0">
                                          <p:val>
                                            <p:strVal val="#ppt_x-.2"/>
                                          </p:val>
                                        </p:tav>
                                        <p:tav tm="100000">
                                          <p:val>
                                            <p:strVal val="#ppt_x"/>
                                          </p:val>
                                        </p:tav>
                                      </p:tavLst>
                                    </p:anim>
                                    <p:anim calcmode="lin" valueType="num">
                                      <p:cBhvr>
                                        <p:cTn id="22"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12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nodeType="clickEffect">
                                  <p:stCondLst>
                                    <p:cond delay="0"/>
                                  </p:stCondLst>
                                  <p:childTnLst>
                                    <p:set>
                                      <p:cBhvr>
                                        <p:cTn id="27" dur="1" fill="hold">
                                          <p:stCondLst>
                                            <p:cond delay="0"/>
                                          </p:stCondLst>
                                        </p:cTn>
                                        <p:tgtEl>
                                          <p:spTgt spid="5131"/>
                                        </p:tgtEl>
                                        <p:attrNameLst>
                                          <p:attrName>style.visibility</p:attrName>
                                        </p:attrNameLst>
                                      </p:cBhvr>
                                      <p:to>
                                        <p:strVal val="visible"/>
                                      </p:to>
                                    </p:set>
                                    <p:anim calcmode="lin" valueType="num">
                                      <p:cBhvr>
                                        <p:cTn id="28" dur="1000" fill="hold"/>
                                        <p:tgtEl>
                                          <p:spTgt spid="5131"/>
                                        </p:tgtEl>
                                        <p:attrNameLst>
                                          <p:attrName>ppt_x</p:attrName>
                                        </p:attrNameLst>
                                      </p:cBhvr>
                                      <p:tavLst>
                                        <p:tav tm="0">
                                          <p:val>
                                            <p:strVal val="#ppt_x-.2"/>
                                          </p:val>
                                        </p:tav>
                                        <p:tav tm="100000">
                                          <p:val>
                                            <p:strVal val="#ppt_x"/>
                                          </p:val>
                                        </p:tav>
                                      </p:tavLst>
                                    </p:anim>
                                    <p:anim calcmode="lin" valueType="num">
                                      <p:cBhvr>
                                        <p:cTn id="29" dur="1000" fill="hold"/>
                                        <p:tgtEl>
                                          <p:spTgt spid="513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13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5132"/>
                                        </p:tgtEl>
                                        <p:attrNameLst>
                                          <p:attrName>style.visibility</p:attrName>
                                        </p:attrNameLst>
                                      </p:cBhvr>
                                      <p:to>
                                        <p:strVal val="visible"/>
                                      </p:to>
                                    </p:set>
                                    <p:anim calcmode="lin" valueType="num">
                                      <p:cBhvr>
                                        <p:cTn id="35" dur="1000" fill="hold"/>
                                        <p:tgtEl>
                                          <p:spTgt spid="5132"/>
                                        </p:tgtEl>
                                        <p:attrNameLst>
                                          <p:attrName>ppt_x</p:attrName>
                                        </p:attrNameLst>
                                      </p:cBhvr>
                                      <p:tavLst>
                                        <p:tav tm="0">
                                          <p:val>
                                            <p:strVal val="#ppt_x-.2"/>
                                          </p:val>
                                        </p:tav>
                                        <p:tav tm="100000">
                                          <p:val>
                                            <p:strVal val="#ppt_x"/>
                                          </p:val>
                                        </p:tav>
                                      </p:tavLst>
                                    </p:anim>
                                    <p:anim calcmode="lin" valueType="num">
                                      <p:cBhvr>
                                        <p:cTn id="36" dur="1000" fill="hold"/>
                                        <p:tgtEl>
                                          <p:spTgt spid="5132"/>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animBg="1"/>
      <p:bldP spid="5126" grpId="0" animBg="1"/>
      <p:bldP spid="51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4"/>
          <p:cNvSpPr>
            <a:spLocks noChangeArrowheads="1"/>
          </p:cNvSpPr>
          <p:nvPr/>
        </p:nvSpPr>
        <p:spPr bwMode="auto">
          <a:xfrm>
            <a:off x="107504" y="188640"/>
            <a:ext cx="8856984" cy="1323439"/>
          </a:xfrm>
          <a:prstGeom prst="rect">
            <a:avLst/>
          </a:prstGeom>
          <a:solidFill>
            <a:srgbClr val="FFFF00"/>
          </a:solidFill>
          <a:ln w="9525">
            <a:solidFill>
              <a:schemeClr val="tx1"/>
            </a:solidFill>
            <a:miter lim="800000"/>
            <a:headEnd/>
            <a:tailEnd/>
          </a:ln>
        </p:spPr>
        <p:txBody>
          <a:bodyPr wrap="square" anchor="ctr">
            <a:spAutoFit/>
          </a:bodyPr>
          <a:lstStyle/>
          <a:p>
            <a:r>
              <a:rPr lang="tr-TR" sz="2000" b="1" dirty="0">
                <a:solidFill>
                  <a:srgbClr val="FF0000"/>
                </a:solidFill>
              </a:rPr>
              <a:t>1</a:t>
            </a:r>
            <a:r>
              <a:rPr lang="tr-TR" sz="2000" b="1" dirty="0" smtClean="0">
                <a:solidFill>
                  <a:srgbClr val="FF0000"/>
                </a:solidFill>
              </a:rPr>
              <a:t>) </a:t>
            </a:r>
            <a:r>
              <a:rPr lang="tr-TR" sz="2000" b="1" dirty="0">
                <a:solidFill>
                  <a:srgbClr val="FF0000"/>
                </a:solidFill>
              </a:rPr>
              <a:t>DÜZGÜN ALTIGEN DİK PİRAMİDİN BİR DÜZLEM İLE ARAKESİTLERİ:</a:t>
            </a:r>
            <a:endParaRPr lang="tr-TR" sz="2000" dirty="0">
              <a:solidFill>
                <a:srgbClr val="FF0000"/>
              </a:solidFill>
            </a:endParaRPr>
          </a:p>
          <a:p>
            <a:pPr indent="449263"/>
            <a:r>
              <a:rPr lang="tr-TR" sz="2000" b="1" dirty="0"/>
              <a:t>	Bir geometrik cismi (düzgün altıgen dik piramidin</a:t>
            </a:r>
            <a:r>
              <a:rPr lang="tr-TR" sz="2000" dirty="0"/>
              <a:t> </a:t>
            </a:r>
            <a:r>
              <a:rPr lang="tr-TR" sz="2000" b="1" dirty="0"/>
              <a:t>) bir düzlemle kestiğimizde düzlem ile cismin ortak yüzeyine </a:t>
            </a:r>
            <a:r>
              <a:rPr lang="tr-TR" sz="2000" b="1" dirty="0">
                <a:solidFill>
                  <a:srgbClr val="FF0000"/>
                </a:solidFill>
              </a:rPr>
              <a:t>ARAKESİT</a:t>
            </a:r>
            <a:r>
              <a:rPr lang="tr-TR" sz="2000" b="1" dirty="0"/>
              <a:t> denir.</a:t>
            </a:r>
          </a:p>
          <a:p>
            <a:pPr indent="449263"/>
            <a:r>
              <a:rPr lang="tr-TR" sz="2000" b="1" dirty="0"/>
              <a:t>	 Bir düzgün altıgen dik piramidin bir düzlemle oluşturduğu arakesitler.</a:t>
            </a:r>
          </a:p>
        </p:txBody>
      </p:sp>
      <p:pic>
        <p:nvPicPr>
          <p:cNvPr id="399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57600"/>
            <a:ext cx="9144000" cy="243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3" name="AutoShape 7"/>
          <p:cNvSpPr>
            <a:spLocks noChangeArrowheads="1"/>
          </p:cNvSpPr>
          <p:nvPr/>
        </p:nvSpPr>
        <p:spPr bwMode="auto">
          <a:xfrm>
            <a:off x="358877" y="1965651"/>
            <a:ext cx="914400" cy="609600"/>
          </a:xfrm>
          <a:prstGeom prst="wedgeRectCallout">
            <a:avLst>
              <a:gd name="adj1" fmla="val 32986"/>
              <a:gd name="adj2" fmla="val 65106"/>
            </a:avLst>
          </a:prstGeom>
          <a:solidFill>
            <a:srgbClr val="FFCCFF">
              <a:alpha val="54118"/>
            </a:srgbClr>
          </a:solidFill>
          <a:ln w="9525">
            <a:solidFill>
              <a:srgbClr val="FF0000"/>
            </a:solidFill>
            <a:miter lim="800000"/>
            <a:headEnd/>
            <a:tailEnd/>
          </a:ln>
          <a:effectLst/>
        </p:spPr>
        <p:txBody>
          <a:bodyPr/>
          <a:lstStyle/>
          <a:p>
            <a:pPr algn="ctr"/>
            <a:r>
              <a:rPr lang="tr-TR" sz="3200" b="1"/>
              <a:t>1</a:t>
            </a:r>
          </a:p>
        </p:txBody>
      </p:sp>
      <p:sp>
        <p:nvSpPr>
          <p:cNvPr id="39944" name="AutoShape 8"/>
          <p:cNvSpPr>
            <a:spLocks noChangeArrowheads="1"/>
          </p:cNvSpPr>
          <p:nvPr/>
        </p:nvSpPr>
        <p:spPr bwMode="auto">
          <a:xfrm>
            <a:off x="3131840" y="1759974"/>
            <a:ext cx="5832648" cy="1020954"/>
          </a:xfrm>
          <a:prstGeom prst="wedgeRectCallout">
            <a:avLst>
              <a:gd name="adj1" fmla="val 22399"/>
              <a:gd name="adj2" fmla="val 28711"/>
            </a:avLst>
          </a:prstGeom>
          <a:solidFill>
            <a:srgbClr val="FFCCFF">
              <a:alpha val="35686"/>
            </a:srgbClr>
          </a:solidFill>
          <a:ln w="9525">
            <a:solidFill>
              <a:srgbClr val="FF0000"/>
            </a:solidFill>
            <a:miter lim="800000"/>
            <a:headEnd/>
            <a:tailEnd/>
          </a:ln>
          <a:effectLst/>
        </p:spPr>
        <p:txBody>
          <a:bodyPr/>
          <a:lstStyle/>
          <a:p>
            <a:r>
              <a:rPr lang="tr-TR" sz="2000" b="1" dirty="0" smtClean="0"/>
              <a:t>	Düzgün </a:t>
            </a:r>
            <a:r>
              <a:rPr lang="tr-TR" sz="2000" b="1" dirty="0"/>
              <a:t>altıgen dik piramit tabana paralel bir düzlem ile kesildiğinde arakesit düzlemi bir düzgün altıgendir.</a:t>
            </a:r>
          </a:p>
        </p:txBody>
      </p:sp>
      <p:sp>
        <p:nvSpPr>
          <p:cNvPr id="41990" name="Dikdörtgen 5"/>
          <p:cNvSpPr>
            <a:spLocks noChangeArrowheads="1"/>
          </p:cNvSpPr>
          <p:nvPr/>
        </p:nvSpPr>
        <p:spPr bwMode="auto">
          <a:xfrm>
            <a:off x="5990808"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8352738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p:cTn id="7" dur="1000" fill="hold"/>
                                        <p:tgtEl>
                                          <p:spTgt spid="39940"/>
                                        </p:tgtEl>
                                        <p:attrNameLst>
                                          <p:attrName>ppt_x</p:attrName>
                                        </p:attrNameLst>
                                      </p:cBhvr>
                                      <p:tavLst>
                                        <p:tav tm="0">
                                          <p:val>
                                            <p:strVal val="#ppt_x-.2"/>
                                          </p:val>
                                        </p:tav>
                                        <p:tav tm="100000">
                                          <p:val>
                                            <p:strVal val="#ppt_x"/>
                                          </p:val>
                                        </p:tav>
                                      </p:tavLst>
                                    </p:anim>
                                    <p:anim calcmode="lin" valueType="num">
                                      <p:cBhvr>
                                        <p:cTn id="8" dur="1000" fill="hold"/>
                                        <p:tgtEl>
                                          <p:spTgt spid="39940"/>
                                        </p:tgtEl>
                                        <p:attrNameLst>
                                          <p:attrName>ppt_y</p:attrName>
                                        </p:attrNameLst>
                                      </p:cBhvr>
                                      <p:tavLst>
                                        <p:tav tm="0">
                                          <p:val>
                                            <p:strVal val="#ppt_y"/>
                                          </p:val>
                                        </p:tav>
                                        <p:tav tm="100000">
                                          <p:val>
                                            <p:strVal val="#ppt_y"/>
                                          </p:val>
                                        </p:tav>
                                      </p:tavLst>
                                    </p:anim>
                                    <p:animEffect transition="in" filter="wipe(right)" prLst="gradientSize: 0.1">
                                      <p:cBhvr>
                                        <p:cTn id="9" dur="1000"/>
                                        <p:tgtEl>
                                          <p:spTgt spid="3994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9943"/>
                                        </p:tgtEl>
                                        <p:attrNameLst>
                                          <p:attrName>style.visibility</p:attrName>
                                        </p:attrNameLst>
                                      </p:cBhvr>
                                      <p:to>
                                        <p:strVal val="visible"/>
                                      </p:to>
                                    </p:set>
                                    <p:anim calcmode="lin" valueType="num">
                                      <p:cBhvr>
                                        <p:cTn id="14" dur="1000" fill="hold"/>
                                        <p:tgtEl>
                                          <p:spTgt spid="39943"/>
                                        </p:tgtEl>
                                        <p:attrNameLst>
                                          <p:attrName>ppt_x</p:attrName>
                                        </p:attrNameLst>
                                      </p:cBhvr>
                                      <p:tavLst>
                                        <p:tav tm="0">
                                          <p:val>
                                            <p:strVal val="#ppt_x-.2"/>
                                          </p:val>
                                        </p:tav>
                                        <p:tav tm="100000">
                                          <p:val>
                                            <p:strVal val="#ppt_x"/>
                                          </p:val>
                                        </p:tav>
                                      </p:tavLst>
                                    </p:anim>
                                    <p:anim calcmode="lin" valueType="num">
                                      <p:cBhvr>
                                        <p:cTn id="15" dur="1000" fill="hold"/>
                                        <p:tgtEl>
                                          <p:spTgt spid="3994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994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39941"/>
                                        </p:tgtEl>
                                        <p:attrNameLst>
                                          <p:attrName>style.visibility</p:attrName>
                                        </p:attrNameLst>
                                      </p:cBhvr>
                                      <p:to>
                                        <p:strVal val="visible"/>
                                      </p:to>
                                    </p:set>
                                    <p:anim calcmode="lin" valueType="num">
                                      <p:cBhvr>
                                        <p:cTn id="21" dur="1000" fill="hold"/>
                                        <p:tgtEl>
                                          <p:spTgt spid="39941"/>
                                        </p:tgtEl>
                                        <p:attrNameLst>
                                          <p:attrName>ppt_x</p:attrName>
                                        </p:attrNameLst>
                                      </p:cBhvr>
                                      <p:tavLst>
                                        <p:tav tm="0">
                                          <p:val>
                                            <p:strVal val="#ppt_x-.2"/>
                                          </p:val>
                                        </p:tav>
                                        <p:tav tm="100000">
                                          <p:val>
                                            <p:strVal val="#ppt_x"/>
                                          </p:val>
                                        </p:tav>
                                      </p:tavLst>
                                    </p:anim>
                                    <p:anim calcmode="lin" valueType="num">
                                      <p:cBhvr>
                                        <p:cTn id="22" dur="1000" fill="hold"/>
                                        <p:tgtEl>
                                          <p:spTgt spid="3994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994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9944"/>
                                        </p:tgtEl>
                                        <p:attrNameLst>
                                          <p:attrName>style.visibility</p:attrName>
                                        </p:attrNameLst>
                                      </p:cBhvr>
                                      <p:to>
                                        <p:strVal val="visible"/>
                                      </p:to>
                                    </p:set>
                                    <p:anim calcmode="lin" valueType="num">
                                      <p:cBhvr>
                                        <p:cTn id="28" dur="1000" fill="hold"/>
                                        <p:tgtEl>
                                          <p:spTgt spid="39944"/>
                                        </p:tgtEl>
                                        <p:attrNameLst>
                                          <p:attrName>ppt_x</p:attrName>
                                        </p:attrNameLst>
                                      </p:cBhvr>
                                      <p:tavLst>
                                        <p:tav tm="0">
                                          <p:val>
                                            <p:strVal val="#ppt_x-.2"/>
                                          </p:val>
                                        </p:tav>
                                        <p:tav tm="100000">
                                          <p:val>
                                            <p:strVal val="#ppt_x"/>
                                          </p:val>
                                        </p:tav>
                                      </p:tavLst>
                                    </p:anim>
                                    <p:anim calcmode="lin" valueType="num">
                                      <p:cBhvr>
                                        <p:cTn id="29" dur="1000" fill="hold"/>
                                        <p:tgtEl>
                                          <p:spTgt spid="3994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99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nimBg="1"/>
      <p:bldP spid="39943" grpId="0" animBg="1"/>
      <p:bldP spid="3994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97" y="3068960"/>
            <a:ext cx="914400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8" name="AutoShape 6"/>
          <p:cNvSpPr>
            <a:spLocks noChangeArrowheads="1"/>
          </p:cNvSpPr>
          <p:nvPr/>
        </p:nvSpPr>
        <p:spPr bwMode="auto">
          <a:xfrm>
            <a:off x="1619672" y="140110"/>
            <a:ext cx="7416824" cy="1344674"/>
          </a:xfrm>
          <a:prstGeom prst="wedgeRectCallout">
            <a:avLst>
              <a:gd name="adj1" fmla="val 26011"/>
              <a:gd name="adj2" fmla="val 43477"/>
            </a:avLst>
          </a:prstGeom>
          <a:solidFill>
            <a:srgbClr val="FFCCFF">
              <a:alpha val="45098"/>
            </a:srgbClr>
          </a:solidFill>
          <a:ln w="9525">
            <a:solidFill>
              <a:srgbClr val="FF0000"/>
            </a:solidFill>
            <a:miter lim="800000"/>
            <a:headEnd/>
            <a:tailEnd/>
          </a:ln>
          <a:effectLst/>
        </p:spPr>
        <p:txBody>
          <a:bodyPr/>
          <a:lstStyle/>
          <a:p>
            <a:r>
              <a:rPr lang="tr-TR" sz="2000" b="1" dirty="0" smtClean="0"/>
              <a:t>	Düzgün </a:t>
            </a:r>
            <a:r>
              <a:rPr lang="tr-TR" sz="2000" b="1" dirty="0"/>
              <a:t>altıgen dik Piramit  tabana dik bir düzlem ile kesildiğinde arakesit düzlemi bir ikizkenar üçgendir. Düzgün altıgen dik Piramidin taban köşegeni ile yan yüzün kenar uzunluğu  eşit olursa arakesit düzlemi bir eşkenar üçgen olur.</a:t>
            </a:r>
          </a:p>
        </p:txBody>
      </p:sp>
      <p:sp>
        <p:nvSpPr>
          <p:cNvPr id="49159" name="AutoShape 7"/>
          <p:cNvSpPr>
            <a:spLocks noChangeArrowheads="1"/>
          </p:cNvSpPr>
          <p:nvPr/>
        </p:nvSpPr>
        <p:spPr bwMode="auto">
          <a:xfrm>
            <a:off x="304800" y="507647"/>
            <a:ext cx="914400" cy="609600"/>
          </a:xfrm>
          <a:prstGeom prst="wedgeRectCallout">
            <a:avLst>
              <a:gd name="adj1" fmla="val 32986"/>
              <a:gd name="adj2" fmla="val 65106"/>
            </a:avLst>
          </a:prstGeom>
          <a:solidFill>
            <a:srgbClr val="FFCCFF">
              <a:alpha val="40000"/>
            </a:srgbClr>
          </a:solidFill>
          <a:ln w="9525">
            <a:solidFill>
              <a:srgbClr val="FF0000"/>
            </a:solidFill>
            <a:miter lim="800000"/>
            <a:headEnd/>
            <a:tailEnd/>
          </a:ln>
          <a:effectLst/>
        </p:spPr>
        <p:txBody>
          <a:bodyPr/>
          <a:lstStyle/>
          <a:p>
            <a:pPr algn="ctr"/>
            <a:r>
              <a:rPr lang="tr-TR" sz="3200" b="1"/>
              <a:t>2</a:t>
            </a:r>
          </a:p>
        </p:txBody>
      </p:sp>
      <p:sp>
        <p:nvSpPr>
          <p:cNvPr id="43013"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26228971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9159"/>
                                        </p:tgtEl>
                                        <p:attrNameLst>
                                          <p:attrName>style.visibility</p:attrName>
                                        </p:attrNameLst>
                                      </p:cBhvr>
                                      <p:to>
                                        <p:strVal val="visible"/>
                                      </p:to>
                                    </p:set>
                                    <p:anim calcmode="lin" valueType="num">
                                      <p:cBhvr>
                                        <p:cTn id="7" dur="1000" fill="hold"/>
                                        <p:tgtEl>
                                          <p:spTgt spid="49159"/>
                                        </p:tgtEl>
                                        <p:attrNameLst>
                                          <p:attrName>ppt_x</p:attrName>
                                        </p:attrNameLst>
                                      </p:cBhvr>
                                      <p:tavLst>
                                        <p:tav tm="0">
                                          <p:val>
                                            <p:strVal val="#ppt_x-.2"/>
                                          </p:val>
                                        </p:tav>
                                        <p:tav tm="100000">
                                          <p:val>
                                            <p:strVal val="#ppt_x"/>
                                          </p:val>
                                        </p:tav>
                                      </p:tavLst>
                                    </p:anim>
                                    <p:anim calcmode="lin" valueType="num">
                                      <p:cBhvr>
                                        <p:cTn id="8" dur="1000" fill="hold"/>
                                        <p:tgtEl>
                                          <p:spTgt spid="49159"/>
                                        </p:tgtEl>
                                        <p:attrNameLst>
                                          <p:attrName>ppt_y</p:attrName>
                                        </p:attrNameLst>
                                      </p:cBhvr>
                                      <p:tavLst>
                                        <p:tav tm="0">
                                          <p:val>
                                            <p:strVal val="#ppt_y"/>
                                          </p:val>
                                        </p:tav>
                                        <p:tav tm="100000">
                                          <p:val>
                                            <p:strVal val="#ppt_y"/>
                                          </p:val>
                                        </p:tav>
                                      </p:tavLst>
                                    </p:anim>
                                    <p:animEffect transition="in" filter="wipe(right)" prLst="gradientSize: 0.1">
                                      <p:cBhvr>
                                        <p:cTn id="9" dur="1000"/>
                                        <p:tgtEl>
                                          <p:spTgt spid="49159"/>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49156"/>
                                        </p:tgtEl>
                                        <p:attrNameLst>
                                          <p:attrName>style.visibility</p:attrName>
                                        </p:attrNameLst>
                                      </p:cBhvr>
                                      <p:to>
                                        <p:strVal val="visible"/>
                                      </p:to>
                                    </p:set>
                                    <p:anim calcmode="lin" valueType="num">
                                      <p:cBhvr>
                                        <p:cTn id="14" dur="1000" fill="hold"/>
                                        <p:tgtEl>
                                          <p:spTgt spid="49156"/>
                                        </p:tgtEl>
                                        <p:attrNameLst>
                                          <p:attrName>ppt_x</p:attrName>
                                        </p:attrNameLst>
                                      </p:cBhvr>
                                      <p:tavLst>
                                        <p:tav tm="0">
                                          <p:val>
                                            <p:strVal val="#ppt_x-.2"/>
                                          </p:val>
                                        </p:tav>
                                        <p:tav tm="100000">
                                          <p:val>
                                            <p:strVal val="#ppt_x"/>
                                          </p:val>
                                        </p:tav>
                                      </p:tavLst>
                                    </p:anim>
                                    <p:anim calcmode="lin" valueType="num">
                                      <p:cBhvr>
                                        <p:cTn id="15" dur="1000" fill="hold"/>
                                        <p:tgtEl>
                                          <p:spTgt spid="4915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915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49158"/>
                                        </p:tgtEl>
                                        <p:attrNameLst>
                                          <p:attrName>style.visibility</p:attrName>
                                        </p:attrNameLst>
                                      </p:cBhvr>
                                      <p:to>
                                        <p:strVal val="visible"/>
                                      </p:to>
                                    </p:set>
                                    <p:anim calcmode="lin" valueType="num">
                                      <p:cBhvr>
                                        <p:cTn id="21" dur="1000" fill="hold"/>
                                        <p:tgtEl>
                                          <p:spTgt spid="49158"/>
                                        </p:tgtEl>
                                        <p:attrNameLst>
                                          <p:attrName>ppt_x</p:attrName>
                                        </p:attrNameLst>
                                      </p:cBhvr>
                                      <p:tavLst>
                                        <p:tav tm="0">
                                          <p:val>
                                            <p:strVal val="#ppt_x-.2"/>
                                          </p:val>
                                        </p:tav>
                                        <p:tav tm="100000">
                                          <p:val>
                                            <p:strVal val="#ppt_x"/>
                                          </p:val>
                                        </p:tav>
                                      </p:tavLst>
                                    </p:anim>
                                    <p:anim calcmode="lin" valueType="num">
                                      <p:cBhvr>
                                        <p:cTn id="22" dur="1000" fill="hold"/>
                                        <p:tgtEl>
                                          <p:spTgt spid="4915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9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8" grpId="0" animBg="1"/>
      <p:bldP spid="4915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56992"/>
            <a:ext cx="9144000" cy="252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1" name="AutoShape 5"/>
          <p:cNvSpPr>
            <a:spLocks noChangeArrowheads="1"/>
          </p:cNvSpPr>
          <p:nvPr/>
        </p:nvSpPr>
        <p:spPr bwMode="auto">
          <a:xfrm>
            <a:off x="179512" y="533400"/>
            <a:ext cx="914400" cy="609600"/>
          </a:xfrm>
          <a:prstGeom prst="wedgeRectCallout">
            <a:avLst>
              <a:gd name="adj1" fmla="val 32986"/>
              <a:gd name="adj2" fmla="val 65106"/>
            </a:avLst>
          </a:prstGeom>
          <a:solidFill>
            <a:srgbClr val="FFCCFF"/>
          </a:solidFill>
          <a:ln w="9525">
            <a:solidFill>
              <a:srgbClr val="FF0000"/>
            </a:solidFill>
            <a:miter lim="800000"/>
            <a:headEnd/>
            <a:tailEnd/>
          </a:ln>
          <a:effectLst/>
        </p:spPr>
        <p:txBody>
          <a:bodyPr/>
          <a:lstStyle/>
          <a:p>
            <a:pPr algn="ctr"/>
            <a:r>
              <a:rPr lang="tr-TR" sz="3200" b="1"/>
              <a:t>3</a:t>
            </a:r>
          </a:p>
        </p:txBody>
      </p:sp>
      <p:sp>
        <p:nvSpPr>
          <p:cNvPr id="50182" name="AutoShape 6"/>
          <p:cNvSpPr>
            <a:spLocks noChangeArrowheads="1"/>
          </p:cNvSpPr>
          <p:nvPr/>
        </p:nvSpPr>
        <p:spPr bwMode="auto">
          <a:xfrm>
            <a:off x="1219200" y="190500"/>
            <a:ext cx="7772400" cy="1295400"/>
          </a:xfrm>
          <a:prstGeom prst="wedgeRectCallout">
            <a:avLst>
              <a:gd name="adj1" fmla="val 23050"/>
              <a:gd name="adj2" fmla="val 39652"/>
            </a:avLst>
          </a:prstGeom>
          <a:solidFill>
            <a:srgbClr val="FFCCFF">
              <a:alpha val="36863"/>
            </a:srgbClr>
          </a:solidFill>
          <a:ln w="9525">
            <a:solidFill>
              <a:srgbClr val="FF0000"/>
            </a:solidFill>
            <a:miter lim="800000"/>
            <a:headEnd/>
            <a:tailEnd/>
          </a:ln>
          <a:effectLst/>
        </p:spPr>
        <p:txBody>
          <a:bodyPr/>
          <a:lstStyle/>
          <a:p>
            <a:r>
              <a:rPr lang="tr-TR" sz="2000" b="1" dirty="0"/>
              <a:t> </a:t>
            </a:r>
            <a:r>
              <a:rPr lang="tr-TR" sz="2000" b="1" dirty="0" smtClean="0"/>
              <a:t>         Düzgün </a:t>
            </a:r>
            <a:r>
              <a:rPr lang="tr-TR" sz="2000" b="1" dirty="0"/>
              <a:t>altıgen dik Piramit  tabana dik bir düzlem ile kesildiğinde arakesit düzlemi bir ikizkenar üçgendir. Düzgün altıgen dik Piramidin iki taban kenarı arasındaki doğru parçasının uzunluğu ile yan yüzün yükseklik uzunluğu  eşit olursa arakesit düzlemi bir eşkenar üçgen olur.</a:t>
            </a:r>
          </a:p>
        </p:txBody>
      </p:sp>
      <p:sp>
        <p:nvSpPr>
          <p:cNvPr id="44037" name="Dikdörtgen 4"/>
          <p:cNvSpPr>
            <a:spLocks noChangeArrowheads="1"/>
          </p:cNvSpPr>
          <p:nvPr/>
        </p:nvSpPr>
        <p:spPr bwMode="auto">
          <a:xfrm>
            <a:off x="5964779" y="6488113"/>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18510753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0181"/>
                                        </p:tgtEl>
                                        <p:attrNameLst>
                                          <p:attrName>style.visibility</p:attrName>
                                        </p:attrNameLst>
                                      </p:cBhvr>
                                      <p:to>
                                        <p:strVal val="visible"/>
                                      </p:to>
                                    </p:set>
                                    <p:anim calcmode="lin" valueType="num">
                                      <p:cBhvr>
                                        <p:cTn id="7" dur="1000" fill="hold"/>
                                        <p:tgtEl>
                                          <p:spTgt spid="50181"/>
                                        </p:tgtEl>
                                        <p:attrNameLst>
                                          <p:attrName>ppt_x</p:attrName>
                                        </p:attrNameLst>
                                      </p:cBhvr>
                                      <p:tavLst>
                                        <p:tav tm="0">
                                          <p:val>
                                            <p:strVal val="#ppt_x-.2"/>
                                          </p:val>
                                        </p:tav>
                                        <p:tav tm="100000">
                                          <p:val>
                                            <p:strVal val="#ppt_x"/>
                                          </p:val>
                                        </p:tav>
                                      </p:tavLst>
                                    </p:anim>
                                    <p:anim calcmode="lin" valueType="num">
                                      <p:cBhvr>
                                        <p:cTn id="8" dur="1000" fill="hold"/>
                                        <p:tgtEl>
                                          <p:spTgt spid="50181"/>
                                        </p:tgtEl>
                                        <p:attrNameLst>
                                          <p:attrName>ppt_y</p:attrName>
                                        </p:attrNameLst>
                                      </p:cBhvr>
                                      <p:tavLst>
                                        <p:tav tm="0">
                                          <p:val>
                                            <p:strVal val="#ppt_y"/>
                                          </p:val>
                                        </p:tav>
                                        <p:tav tm="100000">
                                          <p:val>
                                            <p:strVal val="#ppt_y"/>
                                          </p:val>
                                        </p:tav>
                                      </p:tavLst>
                                    </p:anim>
                                    <p:animEffect transition="in" filter="wipe(right)" prLst="gradientSize: 0.1">
                                      <p:cBhvr>
                                        <p:cTn id="9" dur="1000"/>
                                        <p:tgtEl>
                                          <p:spTgt spid="50181"/>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50180"/>
                                        </p:tgtEl>
                                        <p:attrNameLst>
                                          <p:attrName>style.visibility</p:attrName>
                                        </p:attrNameLst>
                                      </p:cBhvr>
                                      <p:to>
                                        <p:strVal val="visible"/>
                                      </p:to>
                                    </p:set>
                                    <p:anim calcmode="lin" valueType="num">
                                      <p:cBhvr>
                                        <p:cTn id="14" dur="1000" fill="hold"/>
                                        <p:tgtEl>
                                          <p:spTgt spid="50180"/>
                                        </p:tgtEl>
                                        <p:attrNameLst>
                                          <p:attrName>ppt_x</p:attrName>
                                        </p:attrNameLst>
                                      </p:cBhvr>
                                      <p:tavLst>
                                        <p:tav tm="0">
                                          <p:val>
                                            <p:strVal val="#ppt_x-.2"/>
                                          </p:val>
                                        </p:tav>
                                        <p:tav tm="100000">
                                          <p:val>
                                            <p:strVal val="#ppt_x"/>
                                          </p:val>
                                        </p:tav>
                                      </p:tavLst>
                                    </p:anim>
                                    <p:anim calcmode="lin" valueType="num">
                                      <p:cBhvr>
                                        <p:cTn id="15" dur="1000" fill="hold"/>
                                        <p:tgtEl>
                                          <p:spTgt spid="50180"/>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018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0182"/>
                                        </p:tgtEl>
                                        <p:attrNameLst>
                                          <p:attrName>style.visibility</p:attrName>
                                        </p:attrNameLst>
                                      </p:cBhvr>
                                      <p:to>
                                        <p:strVal val="visible"/>
                                      </p:to>
                                    </p:set>
                                    <p:anim calcmode="lin" valueType="num">
                                      <p:cBhvr>
                                        <p:cTn id="21" dur="1000" fill="hold"/>
                                        <p:tgtEl>
                                          <p:spTgt spid="50182"/>
                                        </p:tgtEl>
                                        <p:attrNameLst>
                                          <p:attrName>ppt_x</p:attrName>
                                        </p:attrNameLst>
                                      </p:cBhvr>
                                      <p:tavLst>
                                        <p:tav tm="0">
                                          <p:val>
                                            <p:strVal val="#ppt_x-.2"/>
                                          </p:val>
                                        </p:tav>
                                        <p:tav tm="100000">
                                          <p:val>
                                            <p:strVal val="#ppt_x"/>
                                          </p:val>
                                        </p:tav>
                                      </p:tavLst>
                                    </p:anim>
                                    <p:anim calcmode="lin" valueType="num">
                                      <p:cBhvr>
                                        <p:cTn id="22" dur="1000" fill="hold"/>
                                        <p:tgtEl>
                                          <p:spTgt spid="5018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0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animBg="1"/>
      <p:bldP spid="5018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025" y="2050578"/>
            <a:ext cx="2570812" cy="38266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 Box 6"/>
          <p:cNvSpPr txBox="1">
            <a:spLocks noChangeArrowheads="1"/>
          </p:cNvSpPr>
          <p:nvPr/>
        </p:nvSpPr>
        <p:spPr bwMode="auto">
          <a:xfrm>
            <a:off x="228600" y="188640"/>
            <a:ext cx="8686800" cy="1190625"/>
          </a:xfrm>
          <a:prstGeom prst="rect">
            <a:avLst/>
          </a:prstGeom>
          <a:solidFill>
            <a:srgbClr val="FFCCFF">
              <a:alpha val="52157"/>
            </a:srgbClr>
          </a:solidFill>
          <a:ln w="9525">
            <a:solidFill>
              <a:srgbClr val="FF0000"/>
            </a:solidFill>
            <a:miter lim="800000"/>
            <a:headEnd/>
            <a:tailEnd/>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FF0000"/>
                </a:solidFill>
              </a:rPr>
              <a:t>	Bir </a:t>
            </a:r>
            <a:r>
              <a:rPr lang="tr-TR" b="1" dirty="0">
                <a:solidFill>
                  <a:srgbClr val="FF0000"/>
                </a:solidFill>
              </a:rPr>
              <a:t>çok yüzlü bir düzlemle kesildiğinde oluşan arakesit yüzeyinin köşe sayısı en fazla çok yüzlünün yüz sayısı kadardır.</a:t>
            </a:r>
          </a:p>
          <a:p>
            <a:pPr eaLnBrk="1" hangingPunct="1"/>
            <a:r>
              <a:rPr lang="tr-TR" b="1" dirty="0">
                <a:solidFill>
                  <a:srgbClr val="FF0000"/>
                </a:solidFill>
              </a:rPr>
              <a:t>	</a:t>
            </a:r>
            <a:r>
              <a:rPr lang="tr-TR" b="1" dirty="0" smtClean="0">
                <a:solidFill>
                  <a:srgbClr val="FF0000"/>
                </a:solidFill>
              </a:rPr>
              <a:t>Düzgün altıgen  piramit  7  </a:t>
            </a:r>
            <a:r>
              <a:rPr lang="tr-TR" b="1" dirty="0">
                <a:solidFill>
                  <a:srgbClr val="FF0000"/>
                </a:solidFill>
              </a:rPr>
              <a:t>yüzlü olduğu için Düzgün </a:t>
            </a:r>
            <a:r>
              <a:rPr lang="tr-TR" b="1" dirty="0" smtClean="0">
                <a:solidFill>
                  <a:srgbClr val="FF0000"/>
                </a:solidFill>
              </a:rPr>
              <a:t>altıgen piramit bir </a:t>
            </a:r>
            <a:r>
              <a:rPr lang="tr-TR" b="1" dirty="0">
                <a:solidFill>
                  <a:srgbClr val="FF0000"/>
                </a:solidFill>
              </a:rPr>
              <a:t>düzlemle kesildiğinde oluşan çokgen en </a:t>
            </a:r>
            <a:r>
              <a:rPr lang="tr-TR" b="1" dirty="0" smtClean="0">
                <a:solidFill>
                  <a:srgbClr val="FF0000"/>
                </a:solidFill>
              </a:rPr>
              <a:t>fazla  7  gen </a:t>
            </a:r>
            <a:r>
              <a:rPr lang="tr-TR" b="1" dirty="0">
                <a:solidFill>
                  <a:srgbClr val="FF0000"/>
                </a:solidFill>
              </a:rPr>
              <a:t>olur.</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5816" y="2027165"/>
            <a:ext cx="2181225" cy="3850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2018934"/>
            <a:ext cx="3623320" cy="38266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4"/>
          <p:cNvSpPr>
            <a:spLocks noChangeArrowheads="1"/>
          </p:cNvSpPr>
          <p:nvPr/>
        </p:nvSpPr>
        <p:spPr bwMode="auto">
          <a:xfrm>
            <a:off x="5964779" y="6488113"/>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tr-TR" b="1">
                <a:solidFill>
                  <a:srgbClr val="FF0000"/>
                </a:solidFill>
                <a:hlinkClick r:id="rId5"/>
              </a:rPr>
              <a:t>omeraskerden@hotmail.com.tr</a:t>
            </a:r>
            <a:endParaRPr lang="tr-TR"/>
          </a:p>
        </p:txBody>
      </p:sp>
    </p:spTree>
    <p:extLst>
      <p:ext uri="{BB962C8B-B14F-4D97-AF65-F5344CB8AC3E}">
        <p14:creationId xmlns:p14="http://schemas.microsoft.com/office/powerpoint/2010/main" val="115418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1000"/>
                                        <p:tgtEl>
                                          <p:spTgt spid="4098"/>
                                        </p:tgtEl>
                                      </p:cBhvr>
                                    </p:animEffect>
                                    <p:anim calcmode="lin" valueType="num">
                                      <p:cBhvr>
                                        <p:cTn id="22" dur="1000" fill="hold"/>
                                        <p:tgtEl>
                                          <p:spTgt spid="4098"/>
                                        </p:tgtEl>
                                        <p:attrNameLst>
                                          <p:attrName>ppt_x</p:attrName>
                                        </p:attrNameLst>
                                      </p:cBhvr>
                                      <p:tavLst>
                                        <p:tav tm="0">
                                          <p:val>
                                            <p:strVal val="#ppt_x"/>
                                          </p:val>
                                        </p:tav>
                                        <p:tav tm="100000">
                                          <p:val>
                                            <p:strVal val="#ppt_x"/>
                                          </p:val>
                                        </p:tav>
                                      </p:tavLst>
                                    </p:anim>
                                    <p:anim calcmode="lin" valueType="num">
                                      <p:cBhvr>
                                        <p:cTn id="23"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6"/>
                                        </p:tgtEl>
                                        <p:attrNameLst>
                                          <p:attrName>style.visibility</p:attrName>
                                        </p:attrNameLst>
                                      </p:cBhvr>
                                      <p:to>
                                        <p:strVal val="visible"/>
                                      </p:to>
                                    </p:set>
                                    <p:animEffect transition="in" filter="fade">
                                      <p:cBhvr>
                                        <p:cTn id="28" dur="1000"/>
                                        <p:tgtEl>
                                          <p:spTgt spid="1026"/>
                                        </p:tgtEl>
                                      </p:cBhvr>
                                    </p:animEffect>
                                    <p:anim calcmode="lin" valueType="num">
                                      <p:cBhvr>
                                        <p:cTn id="29" dur="1000" fill="hold"/>
                                        <p:tgtEl>
                                          <p:spTgt spid="1026"/>
                                        </p:tgtEl>
                                        <p:attrNameLst>
                                          <p:attrName>ppt_x</p:attrName>
                                        </p:attrNameLst>
                                      </p:cBhvr>
                                      <p:tavLst>
                                        <p:tav tm="0">
                                          <p:val>
                                            <p:strVal val="#ppt_x"/>
                                          </p:val>
                                        </p:tav>
                                        <p:tav tm="100000">
                                          <p:val>
                                            <p:strVal val="#ppt_x"/>
                                          </p:val>
                                        </p:tav>
                                      </p:tavLst>
                                    </p:anim>
                                    <p:anim calcmode="lin" valueType="num">
                                      <p:cBhvr>
                                        <p:cTn id="30"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132" y="404664"/>
            <a:ext cx="5106956" cy="5831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1268361" y="2890684"/>
            <a:ext cx="3288891" cy="2993922"/>
          </a:xfrm>
          <a:custGeom>
            <a:avLst/>
            <a:gdLst>
              <a:gd name="connsiteX0" fmla="*/ 1902542 w 3288891"/>
              <a:gd name="connsiteY0" fmla="*/ 0 h 2993922"/>
              <a:gd name="connsiteX1" fmla="*/ 663678 w 3288891"/>
              <a:gd name="connsiteY1" fmla="*/ 29497 h 2993922"/>
              <a:gd name="connsiteX2" fmla="*/ 0 w 3288891"/>
              <a:gd name="connsiteY2" fmla="*/ 737419 h 2993922"/>
              <a:gd name="connsiteX3" fmla="*/ 294968 w 3288891"/>
              <a:gd name="connsiteY3" fmla="*/ 2949677 h 2993922"/>
              <a:gd name="connsiteX4" fmla="*/ 2816942 w 3288891"/>
              <a:gd name="connsiteY4" fmla="*/ 2993922 h 2993922"/>
              <a:gd name="connsiteX5" fmla="*/ 3288891 w 3288891"/>
              <a:gd name="connsiteY5" fmla="*/ 1179871 h 2993922"/>
              <a:gd name="connsiteX6" fmla="*/ 3215149 w 3288891"/>
              <a:gd name="connsiteY6" fmla="*/ 501445 h 2993922"/>
              <a:gd name="connsiteX7" fmla="*/ 1902542 w 3288891"/>
              <a:gd name="connsiteY7" fmla="*/ 0 h 299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8891" h="2993922">
                <a:moveTo>
                  <a:pt x="1902542" y="0"/>
                </a:moveTo>
                <a:lnTo>
                  <a:pt x="663678" y="29497"/>
                </a:lnTo>
                <a:lnTo>
                  <a:pt x="0" y="737419"/>
                </a:lnTo>
                <a:lnTo>
                  <a:pt x="294968" y="2949677"/>
                </a:lnTo>
                <a:lnTo>
                  <a:pt x="2816942" y="2993922"/>
                </a:lnTo>
                <a:lnTo>
                  <a:pt x="3288891" y="1179871"/>
                </a:lnTo>
                <a:lnTo>
                  <a:pt x="3215149" y="501445"/>
                </a:lnTo>
                <a:lnTo>
                  <a:pt x="1902542" y="0"/>
                </a:lnTo>
                <a:close/>
              </a:path>
            </a:pathLst>
          </a:custGeom>
          <a:solidFill>
            <a:srgbClr val="FFFF00">
              <a:alpha val="38824"/>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rPr>
              <a:t>Arakesit </a:t>
            </a:r>
          </a:p>
          <a:p>
            <a:pPr algn="ctr"/>
            <a:r>
              <a:rPr lang="tr-TR" sz="2000" b="1" dirty="0" smtClean="0">
                <a:solidFill>
                  <a:srgbClr val="FF0000"/>
                </a:solidFill>
              </a:rPr>
              <a:t>en fazla yedigen olur.</a:t>
            </a:r>
            <a:endParaRPr lang="tr-TR" sz="2000" b="1" dirty="0">
              <a:solidFill>
                <a:srgbClr val="FF0000"/>
              </a:solidFill>
            </a:endParaRPr>
          </a:p>
        </p:txBody>
      </p:sp>
      <p:sp>
        <p:nvSpPr>
          <p:cNvPr id="5" name="Dikdörtgen 4"/>
          <p:cNvSpPr/>
          <p:nvPr/>
        </p:nvSpPr>
        <p:spPr>
          <a:xfrm>
            <a:off x="4283968" y="692696"/>
            <a:ext cx="4572000" cy="1200329"/>
          </a:xfrm>
          <a:prstGeom prst="rect">
            <a:avLst/>
          </a:prstGeom>
          <a:solidFill>
            <a:srgbClr val="FFCCFF">
              <a:alpha val="52157"/>
            </a:srgbClr>
          </a:solidFill>
          <a:ln>
            <a:solidFill>
              <a:srgbClr val="FF0000"/>
            </a:solidFill>
          </a:ln>
        </p:spPr>
        <p:txBody>
          <a:bodyPr>
            <a:spAutoFit/>
          </a:bodyPr>
          <a:lstStyle/>
          <a:p>
            <a:r>
              <a:rPr lang="tr-TR" b="1" dirty="0">
                <a:solidFill>
                  <a:srgbClr val="FF0000"/>
                </a:solidFill>
              </a:rPr>
              <a:t>	Düzgün altıgen  piramit  7  yüzlü olduğu için Düzgün altıgen piramit bir düzlemle kesildiğinde oluşan çokgen en fazla  7  gen olur.</a:t>
            </a:r>
            <a:endParaRPr lang="tr-TR" b="1" dirty="0">
              <a:solidFill>
                <a:srgbClr val="FF0000"/>
              </a:solidFill>
            </a:endParaRPr>
          </a:p>
        </p:txBody>
      </p:sp>
      <p:sp>
        <p:nvSpPr>
          <p:cNvPr id="7" name="Dikdörtgen 4"/>
          <p:cNvSpPr>
            <a:spLocks noChangeArrowheads="1"/>
          </p:cNvSpPr>
          <p:nvPr/>
        </p:nvSpPr>
        <p:spPr bwMode="auto">
          <a:xfrm>
            <a:off x="5964779" y="6488113"/>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3209076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ikdörtgen 7"/>
          <p:cNvSpPr/>
          <p:nvPr/>
        </p:nvSpPr>
        <p:spPr>
          <a:xfrm>
            <a:off x="1979712" y="153124"/>
            <a:ext cx="5472608" cy="971620"/>
          </a:xfrm>
          <a:prstGeom prst="rect">
            <a:avLst/>
          </a:prstGeom>
          <a:solidFill>
            <a:schemeClr val="accent6">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7200" b="1" dirty="0" smtClean="0">
                <a:solidFill>
                  <a:srgbClr val="FF0000"/>
                </a:solidFill>
              </a:rPr>
              <a:t>HAZIRLAYAN</a:t>
            </a:r>
          </a:p>
        </p:txBody>
      </p:sp>
      <p:sp>
        <p:nvSpPr>
          <p:cNvPr id="9" name="Dikdörtgen 8"/>
          <p:cNvSpPr/>
          <p:nvPr/>
        </p:nvSpPr>
        <p:spPr>
          <a:xfrm>
            <a:off x="107504" y="4146446"/>
            <a:ext cx="8928992" cy="2664296"/>
          </a:xfrm>
          <a:prstGeom prst="rect">
            <a:avLst/>
          </a:prstGeom>
          <a:solidFill>
            <a:schemeClr val="accent6">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tr-TR" sz="4400" b="1" dirty="0" smtClean="0">
                <a:solidFill>
                  <a:srgbClr val="FF0000"/>
                </a:solidFill>
              </a:rPr>
              <a:t>ÖMER ASKERDEN</a:t>
            </a:r>
          </a:p>
          <a:p>
            <a:r>
              <a:rPr lang="tr-TR" sz="4400" b="1" dirty="0" smtClean="0">
                <a:solidFill>
                  <a:srgbClr val="FF0000"/>
                </a:solidFill>
              </a:rPr>
              <a:t>PİRİ MEHMET PAŞA ORTAOKULU</a:t>
            </a:r>
          </a:p>
          <a:p>
            <a:r>
              <a:rPr lang="tr-TR" sz="3200" b="1" dirty="0" smtClean="0">
                <a:solidFill>
                  <a:srgbClr val="FF0000"/>
                </a:solidFill>
              </a:rPr>
              <a:t>UZMAN İLKÖĞRETİM MATEMATİK ÖĞRETMENİ</a:t>
            </a:r>
          </a:p>
          <a:p>
            <a:pPr algn="r"/>
            <a:r>
              <a:rPr lang="tr-TR" sz="3200" b="1" dirty="0" smtClean="0">
                <a:solidFill>
                  <a:srgbClr val="FF0000"/>
                </a:solidFill>
              </a:rPr>
              <a:t>			</a:t>
            </a:r>
            <a:r>
              <a:rPr lang="tr-TR" sz="3200" b="1" dirty="0" smtClean="0">
                <a:solidFill>
                  <a:srgbClr val="FF0000"/>
                </a:solidFill>
                <a:hlinkClick r:id="rId2"/>
              </a:rPr>
              <a:t>omeraskerden@hotmail.com.tr</a:t>
            </a:r>
            <a:endParaRPr lang="tr-TR" sz="3200" b="1" dirty="0">
              <a:solidFill>
                <a:srgbClr val="FF0000"/>
              </a:solidFill>
            </a:endParaRPr>
          </a:p>
        </p:txBody>
      </p:sp>
    </p:spTree>
    <p:extLst>
      <p:ext uri="{BB962C8B-B14F-4D97-AF65-F5344CB8AC3E}">
        <p14:creationId xmlns:p14="http://schemas.microsoft.com/office/powerpoint/2010/main" val="203184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28600" y="46982"/>
            <a:ext cx="8686800" cy="1569660"/>
          </a:xfrm>
          <a:prstGeom prst="rect">
            <a:avLst/>
          </a:prstGeom>
          <a:solidFill>
            <a:srgbClr val="FFFF00"/>
          </a:solidFill>
          <a:ln w="9525">
            <a:solidFill>
              <a:schemeClr val="tx1"/>
            </a:solidFill>
            <a:miter lim="800000"/>
            <a:headEnd/>
            <a:tailEnd/>
          </a:ln>
        </p:spPr>
        <p:txBody>
          <a:bodyPr anchor="ctr">
            <a:spAutoFit/>
          </a:bodyPr>
          <a:lstStyle/>
          <a:p>
            <a:r>
              <a:rPr lang="tr-TR" sz="2400" b="1" dirty="0">
                <a:solidFill>
                  <a:srgbClr val="FF0000"/>
                </a:solidFill>
              </a:rPr>
              <a:t>1</a:t>
            </a:r>
            <a:r>
              <a:rPr lang="tr-TR" sz="2400" b="1" dirty="0" smtClean="0">
                <a:solidFill>
                  <a:srgbClr val="FF0000"/>
                </a:solidFill>
              </a:rPr>
              <a:t>)  ÜÇGEN PİRAMİTİN </a:t>
            </a:r>
            <a:r>
              <a:rPr lang="tr-TR" sz="2400" b="1" dirty="0">
                <a:solidFill>
                  <a:srgbClr val="FF0000"/>
                </a:solidFill>
              </a:rPr>
              <a:t>BİR DÜZLEM İLE ARAKESİTLERİ:</a:t>
            </a:r>
            <a:endParaRPr lang="tr-TR" sz="2400" dirty="0">
              <a:solidFill>
                <a:srgbClr val="FF0000"/>
              </a:solidFill>
            </a:endParaRPr>
          </a:p>
          <a:p>
            <a:pPr indent="449263"/>
            <a:r>
              <a:rPr lang="tr-TR" sz="2400" b="1" dirty="0"/>
              <a:t>	Bir geometrik cismi </a:t>
            </a:r>
            <a:r>
              <a:rPr lang="tr-TR" sz="2400" b="1" dirty="0" smtClean="0"/>
              <a:t>(Üçgen piramidi) </a:t>
            </a:r>
            <a:r>
              <a:rPr lang="tr-TR" sz="2400" b="1" dirty="0"/>
              <a:t>bir düzlemle </a:t>
            </a:r>
            <a:r>
              <a:rPr lang="tr-TR" sz="2400" b="1" dirty="0" smtClean="0"/>
              <a:t>kestiğimiz de </a:t>
            </a:r>
            <a:r>
              <a:rPr lang="tr-TR" sz="2400" b="1" dirty="0"/>
              <a:t>düzlem ile cismin ortak yüzeyine </a:t>
            </a:r>
            <a:r>
              <a:rPr lang="tr-TR" sz="2400" b="1" dirty="0">
                <a:solidFill>
                  <a:srgbClr val="FF0000"/>
                </a:solidFill>
              </a:rPr>
              <a:t>ARAKESİT</a:t>
            </a:r>
            <a:r>
              <a:rPr lang="tr-TR" sz="2400" b="1" dirty="0"/>
              <a:t> denir. Bir </a:t>
            </a:r>
            <a:r>
              <a:rPr lang="tr-TR" sz="2400" b="1" dirty="0" smtClean="0"/>
              <a:t>Üçgen </a:t>
            </a:r>
            <a:r>
              <a:rPr lang="tr-TR" sz="2400" b="1" dirty="0"/>
              <a:t>piramidin bir düzlemle oluşturduğu arakesitler.</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069" y="1785915"/>
            <a:ext cx="3521252" cy="4153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erbest Form 2"/>
          <p:cNvSpPr/>
          <p:nvPr/>
        </p:nvSpPr>
        <p:spPr>
          <a:xfrm>
            <a:off x="462432" y="1793309"/>
            <a:ext cx="1702676" cy="3657600"/>
          </a:xfrm>
          <a:custGeom>
            <a:avLst/>
            <a:gdLst>
              <a:gd name="connsiteX0" fmla="*/ 0 w 1702676"/>
              <a:gd name="connsiteY0" fmla="*/ 2948152 h 3657600"/>
              <a:gd name="connsiteX1" fmla="*/ 1198179 w 1702676"/>
              <a:gd name="connsiteY1" fmla="*/ 0 h 3657600"/>
              <a:gd name="connsiteX2" fmla="*/ 1702676 w 1702676"/>
              <a:gd name="connsiteY2" fmla="*/ 3657600 h 3657600"/>
              <a:gd name="connsiteX3" fmla="*/ 0 w 1702676"/>
              <a:gd name="connsiteY3" fmla="*/ 2948152 h 3657600"/>
            </a:gdLst>
            <a:ahLst/>
            <a:cxnLst>
              <a:cxn ang="0">
                <a:pos x="connsiteX0" y="connsiteY0"/>
              </a:cxn>
              <a:cxn ang="0">
                <a:pos x="connsiteX1" y="connsiteY1"/>
              </a:cxn>
              <a:cxn ang="0">
                <a:pos x="connsiteX2" y="connsiteY2"/>
              </a:cxn>
              <a:cxn ang="0">
                <a:pos x="connsiteX3" y="connsiteY3"/>
              </a:cxn>
            </a:cxnLst>
            <a:rect l="l" t="t" r="r" b="b"/>
            <a:pathLst>
              <a:path w="1702676" h="3657600">
                <a:moveTo>
                  <a:pt x="0" y="2948152"/>
                </a:moveTo>
                <a:lnTo>
                  <a:pt x="1198179" y="0"/>
                </a:lnTo>
                <a:lnTo>
                  <a:pt x="1702676" y="3657600"/>
                </a:lnTo>
                <a:lnTo>
                  <a:pt x="0" y="2948152"/>
                </a:lnTo>
                <a:close/>
              </a:path>
            </a:pathLst>
          </a:custGeom>
          <a:solidFill>
            <a:srgbClr val="FF0000">
              <a:alpha val="41961"/>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     Arakesit </a:t>
            </a:r>
          </a:p>
          <a:p>
            <a:pPr algn="ctr"/>
            <a:r>
              <a:rPr lang="tr-TR" b="1" dirty="0" smtClean="0">
                <a:solidFill>
                  <a:schemeClr val="tx1"/>
                </a:solidFill>
              </a:rPr>
              <a:t>    Üçgendir.</a:t>
            </a:r>
            <a:endParaRPr lang="tr-TR" b="1" dirty="0">
              <a:solidFill>
                <a:schemeClr val="tx1"/>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2144110"/>
            <a:ext cx="3521252" cy="4153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5202621" y="2207172"/>
            <a:ext cx="3247696" cy="3310759"/>
          </a:xfrm>
          <a:custGeom>
            <a:avLst/>
            <a:gdLst>
              <a:gd name="connsiteX0" fmla="*/ 3247696 w 3247696"/>
              <a:gd name="connsiteY0" fmla="*/ 3168869 h 3310759"/>
              <a:gd name="connsiteX1" fmla="*/ 1119351 w 3247696"/>
              <a:gd name="connsiteY1" fmla="*/ 0 h 3310759"/>
              <a:gd name="connsiteX2" fmla="*/ 0 w 3247696"/>
              <a:gd name="connsiteY2" fmla="*/ 3310759 h 3310759"/>
              <a:gd name="connsiteX3" fmla="*/ 3247696 w 3247696"/>
              <a:gd name="connsiteY3" fmla="*/ 3168869 h 3310759"/>
            </a:gdLst>
            <a:ahLst/>
            <a:cxnLst>
              <a:cxn ang="0">
                <a:pos x="connsiteX0" y="connsiteY0"/>
              </a:cxn>
              <a:cxn ang="0">
                <a:pos x="connsiteX1" y="connsiteY1"/>
              </a:cxn>
              <a:cxn ang="0">
                <a:pos x="connsiteX2" y="connsiteY2"/>
              </a:cxn>
              <a:cxn ang="0">
                <a:pos x="connsiteX3" y="connsiteY3"/>
              </a:cxn>
            </a:cxnLst>
            <a:rect l="l" t="t" r="r" b="b"/>
            <a:pathLst>
              <a:path w="3247696" h="3310759">
                <a:moveTo>
                  <a:pt x="3247696" y="3168869"/>
                </a:moveTo>
                <a:lnTo>
                  <a:pt x="1119351" y="0"/>
                </a:lnTo>
                <a:lnTo>
                  <a:pt x="0" y="3310759"/>
                </a:lnTo>
                <a:lnTo>
                  <a:pt x="3247696" y="3168869"/>
                </a:lnTo>
                <a:close/>
              </a:path>
            </a:pathLst>
          </a:custGeom>
          <a:solidFill>
            <a:srgbClr val="FFFF00">
              <a:alpha val="6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chemeClr val="tx1"/>
              </a:solidFill>
            </a:endParaRPr>
          </a:p>
          <a:p>
            <a:pPr algn="ctr"/>
            <a:endParaRPr lang="tr-TR" b="1" dirty="0" smtClean="0">
              <a:solidFill>
                <a:schemeClr val="tx1"/>
              </a:solidFill>
            </a:endParaRPr>
          </a:p>
          <a:p>
            <a:r>
              <a:rPr lang="tr-TR" b="1" dirty="0">
                <a:solidFill>
                  <a:schemeClr val="tx1"/>
                </a:solidFill>
              </a:rPr>
              <a:t> </a:t>
            </a:r>
            <a:r>
              <a:rPr lang="tr-TR" b="1" dirty="0" smtClean="0">
                <a:solidFill>
                  <a:schemeClr val="tx1"/>
                </a:solidFill>
              </a:rPr>
              <a:t>               Arakesit </a:t>
            </a:r>
            <a:endParaRPr lang="tr-TR" b="1" dirty="0">
              <a:solidFill>
                <a:schemeClr val="tx1"/>
              </a:solidFill>
            </a:endParaRPr>
          </a:p>
          <a:p>
            <a:r>
              <a:rPr lang="tr-TR" b="1" dirty="0">
                <a:solidFill>
                  <a:schemeClr val="tx1"/>
                </a:solidFill>
              </a:rPr>
              <a:t>   </a:t>
            </a:r>
            <a:r>
              <a:rPr lang="tr-TR" b="1" dirty="0" smtClean="0">
                <a:solidFill>
                  <a:schemeClr val="tx1"/>
                </a:solidFill>
              </a:rPr>
              <a:t>           </a:t>
            </a:r>
            <a:r>
              <a:rPr lang="tr-TR" b="1" dirty="0">
                <a:solidFill>
                  <a:schemeClr val="tx1"/>
                </a:solidFill>
              </a:rPr>
              <a:t>Üçgendir.</a:t>
            </a:r>
          </a:p>
          <a:p>
            <a:pPr algn="ctr"/>
            <a:endParaRPr lang="tr-TR" dirty="0"/>
          </a:p>
        </p:txBody>
      </p:sp>
      <p:sp>
        <p:nvSpPr>
          <p:cNvPr id="7"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4"/>
              </a:rPr>
              <a:t>omeraskerden@hotmail.com.tr</a:t>
            </a:r>
            <a:endParaRPr lang="tr-TR"/>
          </a:p>
        </p:txBody>
      </p:sp>
      <p:sp>
        <p:nvSpPr>
          <p:cNvPr id="8" name="AutoShape 11"/>
          <p:cNvSpPr>
            <a:spLocks noChangeArrowheads="1"/>
          </p:cNvSpPr>
          <p:nvPr/>
        </p:nvSpPr>
        <p:spPr bwMode="auto">
          <a:xfrm>
            <a:off x="935646" y="5840182"/>
            <a:ext cx="4055368" cy="914400"/>
          </a:xfrm>
          <a:prstGeom prst="wedgeRectCallout">
            <a:avLst>
              <a:gd name="adj1" fmla="val 21319"/>
              <a:gd name="adj2" fmla="val 26780"/>
            </a:avLst>
          </a:prstGeom>
          <a:solidFill>
            <a:srgbClr val="FFCCFF">
              <a:alpha val="52941"/>
            </a:srgbClr>
          </a:solidFill>
          <a:ln w="9525">
            <a:solidFill>
              <a:srgbClr val="FF0000"/>
            </a:solidFill>
            <a:miter lim="800000"/>
            <a:headEnd/>
            <a:tailEnd/>
          </a:ln>
          <a:effectLst/>
        </p:spPr>
        <p:txBody>
          <a:bodyPr/>
          <a:lstStyle/>
          <a:p>
            <a:r>
              <a:rPr lang="tr-TR" b="1" dirty="0" smtClean="0"/>
              <a:t>	Üçgen </a:t>
            </a:r>
            <a:r>
              <a:rPr lang="tr-TR" b="1" dirty="0"/>
              <a:t>piramit </a:t>
            </a:r>
            <a:r>
              <a:rPr lang="tr-TR" b="1" dirty="0" smtClean="0"/>
              <a:t>tabana dik  </a:t>
            </a:r>
            <a:r>
              <a:rPr lang="tr-TR" b="1" dirty="0"/>
              <a:t>bir düzlem ile kesildiğinde arakesit düzlemi bir </a:t>
            </a:r>
            <a:r>
              <a:rPr lang="tr-TR" b="1" dirty="0" smtClean="0"/>
              <a:t>ikizkenar üçgendir</a:t>
            </a:r>
            <a:r>
              <a:rPr lang="tr-TR" b="1" dirty="0"/>
              <a:t>.</a:t>
            </a:r>
          </a:p>
        </p:txBody>
      </p:sp>
    </p:spTree>
    <p:extLst>
      <p:ext uri="{BB962C8B-B14F-4D97-AF65-F5344CB8AC3E}">
        <p14:creationId xmlns:p14="http://schemas.microsoft.com/office/powerpoint/2010/main" val="1741419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ppt_x</p:attrName>
                                        </p:attrNameLst>
                                      </p:cBhvr>
                                      <p:tavLst>
                                        <p:tav tm="0">
                                          <p:val>
                                            <p:strVal val="#ppt_x-.2"/>
                                          </p:val>
                                        </p:tav>
                                        <p:tav tm="100000">
                                          <p:val>
                                            <p:strVal val="#ppt_x"/>
                                          </p:val>
                                        </p:tav>
                                      </p:tavLst>
                                    </p:anim>
                                    <p:anim calcmode="lin" valueType="num">
                                      <p:cBhvr>
                                        <p:cTn id="4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439" y="548680"/>
            <a:ext cx="4090367"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5" y="548680"/>
            <a:ext cx="4090367"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erbest Form 3"/>
          <p:cNvSpPr/>
          <p:nvPr/>
        </p:nvSpPr>
        <p:spPr>
          <a:xfrm>
            <a:off x="819807" y="583324"/>
            <a:ext cx="1545021" cy="4682359"/>
          </a:xfrm>
          <a:custGeom>
            <a:avLst/>
            <a:gdLst>
              <a:gd name="connsiteX0" fmla="*/ 0 w 1545021"/>
              <a:gd name="connsiteY0" fmla="*/ 4682359 h 4682359"/>
              <a:gd name="connsiteX1" fmla="*/ 1182414 w 1545021"/>
              <a:gd name="connsiteY1" fmla="*/ 0 h 4682359"/>
              <a:gd name="connsiteX2" fmla="*/ 1545021 w 1545021"/>
              <a:gd name="connsiteY2" fmla="*/ 3547242 h 4682359"/>
              <a:gd name="connsiteX3" fmla="*/ 0 w 1545021"/>
              <a:gd name="connsiteY3" fmla="*/ 4682359 h 4682359"/>
            </a:gdLst>
            <a:ahLst/>
            <a:cxnLst>
              <a:cxn ang="0">
                <a:pos x="connsiteX0" y="connsiteY0"/>
              </a:cxn>
              <a:cxn ang="0">
                <a:pos x="connsiteX1" y="connsiteY1"/>
              </a:cxn>
              <a:cxn ang="0">
                <a:pos x="connsiteX2" y="connsiteY2"/>
              </a:cxn>
              <a:cxn ang="0">
                <a:pos x="connsiteX3" y="connsiteY3"/>
              </a:cxn>
            </a:cxnLst>
            <a:rect l="l" t="t" r="r" b="b"/>
            <a:pathLst>
              <a:path w="1545021" h="4682359">
                <a:moveTo>
                  <a:pt x="0" y="4682359"/>
                </a:moveTo>
                <a:lnTo>
                  <a:pt x="1182414" y="0"/>
                </a:lnTo>
                <a:lnTo>
                  <a:pt x="1545021" y="3547242"/>
                </a:lnTo>
                <a:lnTo>
                  <a:pt x="0" y="4682359"/>
                </a:lnTo>
                <a:close/>
              </a:path>
            </a:pathLst>
          </a:custGeom>
          <a:solidFill>
            <a:srgbClr val="FFCCFF">
              <a:alpha val="6117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        </a:t>
            </a:r>
          </a:p>
          <a:p>
            <a:endParaRPr lang="tr-TR" b="1" dirty="0">
              <a:solidFill>
                <a:schemeClr val="tx1"/>
              </a:solidFill>
            </a:endParaRPr>
          </a:p>
          <a:p>
            <a:endParaRPr lang="tr-TR" b="1" dirty="0" smtClean="0">
              <a:solidFill>
                <a:schemeClr val="tx1"/>
              </a:solidFill>
            </a:endParaRPr>
          </a:p>
          <a:p>
            <a:r>
              <a:rPr lang="tr-TR" b="1" dirty="0" smtClean="0">
                <a:solidFill>
                  <a:schemeClr val="tx1"/>
                </a:solidFill>
              </a:rPr>
              <a:t> </a:t>
            </a:r>
          </a:p>
          <a:p>
            <a:endParaRPr lang="tr-TR" b="1" dirty="0">
              <a:solidFill>
                <a:schemeClr val="tx1"/>
              </a:solidFill>
            </a:endParaRPr>
          </a:p>
          <a:p>
            <a:endParaRPr lang="tr-TR" b="1" dirty="0" smtClean="0">
              <a:solidFill>
                <a:schemeClr val="tx1"/>
              </a:solidFill>
            </a:endParaRPr>
          </a:p>
          <a:p>
            <a:endParaRPr lang="tr-TR" b="1" dirty="0">
              <a:solidFill>
                <a:schemeClr val="tx1"/>
              </a:solidFill>
            </a:endParaRPr>
          </a:p>
          <a:p>
            <a:r>
              <a:rPr lang="tr-TR" b="1" dirty="0" smtClean="0">
                <a:solidFill>
                  <a:schemeClr val="tx1"/>
                </a:solidFill>
              </a:rPr>
              <a:t>         Arakesit </a:t>
            </a:r>
            <a:endParaRPr lang="tr-TR" b="1" dirty="0">
              <a:solidFill>
                <a:schemeClr val="tx1"/>
              </a:solidFill>
            </a:endParaRPr>
          </a:p>
          <a:p>
            <a:r>
              <a:rPr lang="tr-TR" b="1" dirty="0">
                <a:solidFill>
                  <a:schemeClr val="tx1"/>
                </a:solidFill>
              </a:rPr>
              <a:t>        </a:t>
            </a:r>
            <a:r>
              <a:rPr lang="tr-TR" b="1" dirty="0" smtClean="0">
                <a:solidFill>
                  <a:schemeClr val="tx1"/>
                </a:solidFill>
              </a:rPr>
              <a:t>Üçgendir</a:t>
            </a:r>
            <a:r>
              <a:rPr lang="tr-TR" b="1" dirty="0">
                <a:solidFill>
                  <a:schemeClr val="tx1"/>
                </a:solidFill>
              </a:rPr>
              <a:t>.</a:t>
            </a:r>
          </a:p>
          <a:p>
            <a:pPr algn="ctr"/>
            <a:endParaRPr lang="tr-TR" dirty="0"/>
          </a:p>
        </p:txBody>
      </p:sp>
      <p:sp>
        <p:nvSpPr>
          <p:cNvPr id="5" name="Serbest Form 4"/>
          <p:cNvSpPr/>
          <p:nvPr/>
        </p:nvSpPr>
        <p:spPr>
          <a:xfrm>
            <a:off x="5439103" y="2554014"/>
            <a:ext cx="2238704" cy="567558"/>
          </a:xfrm>
          <a:custGeom>
            <a:avLst/>
            <a:gdLst>
              <a:gd name="connsiteX0" fmla="*/ 2238704 w 2238704"/>
              <a:gd name="connsiteY0" fmla="*/ 157655 h 567558"/>
              <a:gd name="connsiteX1" fmla="*/ 0 w 2238704"/>
              <a:gd name="connsiteY1" fmla="*/ 0 h 567558"/>
              <a:gd name="connsiteX2" fmla="*/ 173421 w 2238704"/>
              <a:gd name="connsiteY2" fmla="*/ 567558 h 567558"/>
              <a:gd name="connsiteX3" fmla="*/ 2238704 w 2238704"/>
              <a:gd name="connsiteY3" fmla="*/ 157655 h 567558"/>
            </a:gdLst>
            <a:ahLst/>
            <a:cxnLst>
              <a:cxn ang="0">
                <a:pos x="connsiteX0" y="connsiteY0"/>
              </a:cxn>
              <a:cxn ang="0">
                <a:pos x="connsiteX1" y="connsiteY1"/>
              </a:cxn>
              <a:cxn ang="0">
                <a:pos x="connsiteX2" y="connsiteY2"/>
              </a:cxn>
              <a:cxn ang="0">
                <a:pos x="connsiteX3" y="connsiteY3"/>
              </a:cxn>
            </a:cxnLst>
            <a:rect l="l" t="t" r="r" b="b"/>
            <a:pathLst>
              <a:path w="2238704" h="567558">
                <a:moveTo>
                  <a:pt x="2238704" y="157655"/>
                </a:moveTo>
                <a:lnTo>
                  <a:pt x="0" y="0"/>
                </a:lnTo>
                <a:lnTo>
                  <a:pt x="173421" y="567558"/>
                </a:lnTo>
                <a:lnTo>
                  <a:pt x="2238704" y="157655"/>
                </a:lnTo>
                <a:close/>
              </a:path>
            </a:pathLst>
          </a:custGeom>
          <a:solidFill>
            <a:srgbClr val="FF0000">
              <a:alpha val="56078"/>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bg1"/>
                </a:solidFill>
              </a:rPr>
              <a:t>           Arakesit </a:t>
            </a:r>
            <a:endParaRPr lang="tr-TR" b="1" dirty="0">
              <a:solidFill>
                <a:schemeClr val="bg1"/>
              </a:solidFill>
            </a:endParaRPr>
          </a:p>
          <a:p>
            <a:r>
              <a:rPr lang="tr-TR" b="1" dirty="0">
                <a:solidFill>
                  <a:schemeClr val="bg1"/>
                </a:solidFill>
              </a:rPr>
              <a:t>      </a:t>
            </a:r>
            <a:r>
              <a:rPr lang="tr-TR" b="1" dirty="0" smtClean="0">
                <a:solidFill>
                  <a:schemeClr val="bg1"/>
                </a:solidFill>
              </a:rPr>
              <a:t>Üçgendir</a:t>
            </a:r>
            <a:r>
              <a:rPr lang="tr-TR" b="1" dirty="0">
                <a:solidFill>
                  <a:schemeClr val="bg1"/>
                </a:solidFill>
              </a:rPr>
              <a:t>.</a:t>
            </a:r>
          </a:p>
          <a:p>
            <a:pPr algn="ctr"/>
            <a:endParaRPr lang="tr-TR" dirty="0"/>
          </a:p>
        </p:txBody>
      </p:sp>
      <p:sp>
        <p:nvSpPr>
          <p:cNvPr id="6"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
        <p:nvSpPr>
          <p:cNvPr id="7" name="AutoShape 11"/>
          <p:cNvSpPr>
            <a:spLocks noChangeArrowheads="1"/>
          </p:cNvSpPr>
          <p:nvPr/>
        </p:nvSpPr>
        <p:spPr bwMode="auto">
          <a:xfrm>
            <a:off x="4932040" y="5432210"/>
            <a:ext cx="4055368" cy="914400"/>
          </a:xfrm>
          <a:prstGeom prst="wedgeRectCallout">
            <a:avLst>
              <a:gd name="adj1" fmla="val 21319"/>
              <a:gd name="adj2" fmla="val 26780"/>
            </a:avLst>
          </a:prstGeom>
          <a:solidFill>
            <a:srgbClr val="FFCCFF">
              <a:alpha val="52941"/>
            </a:srgbClr>
          </a:solidFill>
          <a:ln w="9525">
            <a:solidFill>
              <a:srgbClr val="FF0000"/>
            </a:solidFill>
            <a:miter lim="800000"/>
            <a:headEnd/>
            <a:tailEnd/>
          </a:ln>
          <a:effectLst/>
        </p:spPr>
        <p:txBody>
          <a:bodyPr/>
          <a:lstStyle/>
          <a:p>
            <a:r>
              <a:rPr lang="tr-TR" b="1" dirty="0" smtClean="0"/>
              <a:t>	Üçgen </a:t>
            </a:r>
            <a:r>
              <a:rPr lang="tr-TR" b="1" dirty="0"/>
              <a:t>piramit tabana paralel bir düzlem ile kesildiğinde arakesit düzlemi </a:t>
            </a:r>
            <a:r>
              <a:rPr lang="tr-TR" b="1" dirty="0" smtClean="0"/>
              <a:t>tabana benzer bir üçgendir</a:t>
            </a:r>
            <a:r>
              <a:rPr lang="tr-TR" b="1" dirty="0"/>
              <a:t>.</a:t>
            </a:r>
          </a:p>
        </p:txBody>
      </p:sp>
      <p:sp>
        <p:nvSpPr>
          <p:cNvPr id="8" name="AutoShape 11"/>
          <p:cNvSpPr>
            <a:spLocks noChangeArrowheads="1"/>
          </p:cNvSpPr>
          <p:nvPr/>
        </p:nvSpPr>
        <p:spPr bwMode="auto">
          <a:xfrm>
            <a:off x="251520" y="5432210"/>
            <a:ext cx="4055368" cy="914400"/>
          </a:xfrm>
          <a:prstGeom prst="wedgeRectCallout">
            <a:avLst>
              <a:gd name="adj1" fmla="val 21319"/>
              <a:gd name="adj2" fmla="val 26780"/>
            </a:avLst>
          </a:prstGeom>
          <a:solidFill>
            <a:srgbClr val="FFCCFF">
              <a:alpha val="52941"/>
            </a:srgbClr>
          </a:solidFill>
          <a:ln w="9525">
            <a:solidFill>
              <a:srgbClr val="FF0000"/>
            </a:solidFill>
            <a:miter lim="800000"/>
            <a:headEnd/>
            <a:tailEnd/>
          </a:ln>
          <a:effectLst/>
        </p:spPr>
        <p:txBody>
          <a:bodyPr/>
          <a:lstStyle/>
          <a:p>
            <a:r>
              <a:rPr lang="tr-TR" b="1" dirty="0" smtClean="0"/>
              <a:t>	Üçgen </a:t>
            </a:r>
            <a:r>
              <a:rPr lang="tr-TR" b="1" dirty="0"/>
              <a:t>piramit </a:t>
            </a:r>
            <a:r>
              <a:rPr lang="tr-TR" b="1" dirty="0" smtClean="0"/>
              <a:t>tabana dik  </a:t>
            </a:r>
            <a:r>
              <a:rPr lang="tr-TR" b="1" dirty="0"/>
              <a:t>bir düzlem ile kesildiğinde arakesit düzlemi bir </a:t>
            </a:r>
            <a:r>
              <a:rPr lang="tr-TR" b="1" dirty="0" smtClean="0"/>
              <a:t>ikizkenar üçgendir</a:t>
            </a:r>
            <a:r>
              <a:rPr lang="tr-TR" b="1" dirty="0"/>
              <a:t>.</a:t>
            </a:r>
          </a:p>
        </p:txBody>
      </p:sp>
    </p:spTree>
    <p:extLst>
      <p:ext uri="{BB962C8B-B14F-4D97-AF65-F5344CB8AC3E}">
        <p14:creationId xmlns:p14="http://schemas.microsoft.com/office/powerpoint/2010/main" val="2015061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ppt_x</p:attrName>
                                        </p:attrNameLst>
                                      </p:cBhvr>
                                      <p:tavLst>
                                        <p:tav tm="0">
                                          <p:val>
                                            <p:strVal val="#ppt_x-.2"/>
                                          </p:val>
                                        </p:tav>
                                        <p:tav tm="100000">
                                          <p:val>
                                            <p:strVal val="#ppt_x"/>
                                          </p:val>
                                        </p:tav>
                                      </p:tavLst>
                                    </p:anim>
                                    <p:anim calcmode="lin" valueType="num">
                                      <p:cBhvr>
                                        <p:cTn id="22"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ppt_x</p:attrName>
                                        </p:attrNameLst>
                                      </p:cBhvr>
                                      <p:tavLst>
                                        <p:tav tm="0">
                                          <p:val>
                                            <p:strVal val="#ppt_x-.2"/>
                                          </p:val>
                                        </p:tav>
                                        <p:tav tm="100000">
                                          <p:val>
                                            <p:strVal val="#ppt_x"/>
                                          </p:val>
                                        </p:tav>
                                      </p:tavLst>
                                    </p:anim>
                                    <p:anim calcmode="lin" valueType="num">
                                      <p:cBhvr>
                                        <p:cTn id="43"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4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2"/>
          <p:cNvSpPr>
            <a:spLocks/>
          </p:cNvSpPr>
          <p:nvPr/>
        </p:nvSpPr>
        <p:spPr bwMode="auto">
          <a:xfrm>
            <a:off x="727075" y="1065213"/>
            <a:ext cx="2120900" cy="2060575"/>
          </a:xfrm>
          <a:custGeom>
            <a:avLst/>
            <a:gdLst>
              <a:gd name="T0" fmla="*/ 1883 w 1883"/>
              <a:gd name="T1" fmla="*/ 1829 h 1829"/>
              <a:gd name="T2" fmla="*/ 0 w 1883"/>
              <a:gd name="T3" fmla="*/ 1408 h 1829"/>
              <a:gd name="T4" fmla="*/ 1463 w 1883"/>
              <a:gd name="T5" fmla="*/ 0 h 1829"/>
              <a:gd name="T6" fmla="*/ 1883 w 1883"/>
              <a:gd name="T7" fmla="*/ 1829 h 1829"/>
              <a:gd name="T8" fmla="*/ 0 60000 65536"/>
              <a:gd name="T9" fmla="*/ 0 60000 65536"/>
              <a:gd name="T10" fmla="*/ 0 60000 65536"/>
              <a:gd name="T11" fmla="*/ 0 60000 65536"/>
              <a:gd name="T12" fmla="*/ 0 w 1883"/>
              <a:gd name="T13" fmla="*/ 0 h 1829"/>
              <a:gd name="T14" fmla="*/ 1883 w 1883"/>
              <a:gd name="T15" fmla="*/ 1829 h 1829"/>
            </a:gdLst>
            <a:ahLst/>
            <a:cxnLst>
              <a:cxn ang="T8">
                <a:pos x="T0" y="T1"/>
              </a:cxn>
              <a:cxn ang="T9">
                <a:pos x="T2" y="T3"/>
              </a:cxn>
              <a:cxn ang="T10">
                <a:pos x="T4" y="T5"/>
              </a:cxn>
              <a:cxn ang="T11">
                <a:pos x="T6" y="T7"/>
              </a:cxn>
            </a:cxnLst>
            <a:rect l="T12" t="T13" r="T14" b="T15"/>
            <a:pathLst>
              <a:path w="1883" h="1829">
                <a:moveTo>
                  <a:pt x="1883" y="1829"/>
                </a:moveTo>
                <a:lnTo>
                  <a:pt x="0" y="1408"/>
                </a:lnTo>
                <a:lnTo>
                  <a:pt x="1463" y="0"/>
                </a:lnTo>
                <a:lnTo>
                  <a:pt x="1883" y="1829"/>
                </a:lnTo>
                <a:close/>
              </a:path>
            </a:pathLst>
          </a:custGeom>
          <a:gradFill rotWithShape="1">
            <a:gsLst>
              <a:gs pos="0">
                <a:srgbClr val="9C8BA8"/>
              </a:gs>
              <a:gs pos="50000">
                <a:srgbClr val="EBD2FE"/>
              </a:gs>
              <a:gs pos="100000">
                <a:srgbClr val="9C8BA8"/>
              </a:gs>
            </a:gsLst>
            <a:lin ang="18900000" scaled="1"/>
          </a:gradFill>
          <a:ln w="3175">
            <a:solidFill>
              <a:schemeClr val="tx1"/>
            </a:solidFill>
            <a:round/>
            <a:headEnd/>
            <a:tailEnd/>
          </a:ln>
        </p:spPr>
        <p:txBody>
          <a:bodyPr/>
          <a:lstStyle/>
          <a:p>
            <a:pPr algn="ctr"/>
            <a:endParaRPr lang="tr-TR" b="1" dirty="0" smtClean="0">
              <a:solidFill>
                <a:srgbClr val="FF0000"/>
              </a:solidFill>
            </a:endParaRPr>
          </a:p>
          <a:p>
            <a:pPr algn="ctr"/>
            <a:endParaRPr lang="tr-TR" b="1" dirty="0">
              <a:solidFill>
                <a:srgbClr val="FF0000"/>
              </a:solidFill>
            </a:endParaRPr>
          </a:p>
          <a:p>
            <a:pPr algn="ctr"/>
            <a:endParaRPr lang="tr-TR" b="1" dirty="0" smtClean="0">
              <a:solidFill>
                <a:srgbClr val="FF0000"/>
              </a:solidFill>
            </a:endParaRPr>
          </a:p>
          <a:p>
            <a:pPr algn="ctr"/>
            <a:endParaRPr lang="tr-TR" b="1" dirty="0">
              <a:solidFill>
                <a:srgbClr val="FF0000"/>
              </a:solidFill>
            </a:endParaRPr>
          </a:p>
          <a:p>
            <a:pPr algn="ctr"/>
            <a:r>
              <a:rPr lang="tr-TR" b="1" dirty="0" smtClean="0">
                <a:solidFill>
                  <a:srgbClr val="FF0000"/>
                </a:solidFill>
              </a:rPr>
              <a:t>Arakesit</a:t>
            </a:r>
          </a:p>
          <a:p>
            <a:pPr algn="ctr"/>
            <a:r>
              <a:rPr lang="tr-TR" b="1" dirty="0" smtClean="0">
                <a:solidFill>
                  <a:srgbClr val="FF0000"/>
                </a:solidFill>
              </a:rPr>
              <a:t>Üçgendir.</a:t>
            </a:r>
            <a:endParaRPr lang="en-US" b="1" dirty="0">
              <a:solidFill>
                <a:srgbClr val="FF0000"/>
              </a:solidFill>
            </a:endParaRPr>
          </a:p>
        </p:txBody>
      </p:sp>
      <p:grpSp>
        <p:nvGrpSpPr>
          <p:cNvPr id="3" name="Group 13"/>
          <p:cNvGrpSpPr>
            <a:grpSpLocks/>
          </p:cNvGrpSpPr>
          <p:nvPr/>
        </p:nvGrpSpPr>
        <p:grpSpPr bwMode="auto">
          <a:xfrm>
            <a:off x="592138" y="1052513"/>
            <a:ext cx="2262187" cy="2081212"/>
            <a:chOff x="1536" y="1377"/>
            <a:chExt cx="2008" cy="1848"/>
          </a:xfrm>
        </p:grpSpPr>
        <p:sp>
          <p:nvSpPr>
            <p:cNvPr id="4" name="Freeform 14"/>
            <p:cNvSpPr>
              <a:spLocks/>
            </p:cNvSpPr>
            <p:nvPr/>
          </p:nvSpPr>
          <p:spPr bwMode="auto">
            <a:xfrm>
              <a:off x="1545" y="1380"/>
              <a:ext cx="1569" cy="1845"/>
            </a:xfrm>
            <a:custGeom>
              <a:avLst/>
              <a:gdLst>
                <a:gd name="T0" fmla="*/ 0 w 1569"/>
                <a:gd name="T1" fmla="*/ 1845 h 1845"/>
                <a:gd name="T2" fmla="*/ 1569 w 1569"/>
                <a:gd name="T3" fmla="*/ 0 h 1845"/>
                <a:gd name="T4" fmla="*/ 192 w 1569"/>
                <a:gd name="T5" fmla="*/ 1062 h 1845"/>
                <a:gd name="T6" fmla="*/ 0 w 1569"/>
                <a:gd name="T7" fmla="*/ 1845 h 1845"/>
                <a:gd name="T8" fmla="*/ 0 60000 65536"/>
                <a:gd name="T9" fmla="*/ 0 60000 65536"/>
                <a:gd name="T10" fmla="*/ 0 60000 65536"/>
                <a:gd name="T11" fmla="*/ 0 60000 65536"/>
                <a:gd name="T12" fmla="*/ 0 w 1569"/>
                <a:gd name="T13" fmla="*/ 0 h 1845"/>
                <a:gd name="T14" fmla="*/ 1569 w 1569"/>
                <a:gd name="T15" fmla="*/ 1845 h 1845"/>
              </a:gdLst>
              <a:ahLst/>
              <a:cxnLst>
                <a:cxn ang="T8">
                  <a:pos x="T0" y="T1"/>
                </a:cxn>
                <a:cxn ang="T9">
                  <a:pos x="T2" y="T3"/>
                </a:cxn>
                <a:cxn ang="T10">
                  <a:pos x="T4" y="T5"/>
                </a:cxn>
                <a:cxn ang="T11">
                  <a:pos x="T6" y="T7"/>
                </a:cxn>
              </a:cxnLst>
              <a:rect l="T12" t="T13" r="T14" b="T15"/>
              <a:pathLst>
                <a:path w="1569" h="1845">
                  <a:moveTo>
                    <a:pt x="0" y="1845"/>
                  </a:moveTo>
                  <a:lnTo>
                    <a:pt x="1569" y="0"/>
                  </a:lnTo>
                  <a:lnTo>
                    <a:pt x="192" y="1062"/>
                  </a:lnTo>
                  <a:lnTo>
                    <a:pt x="0" y="1845"/>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Freeform 15"/>
            <p:cNvSpPr>
              <a:spLocks/>
            </p:cNvSpPr>
            <p:nvPr/>
          </p:nvSpPr>
          <p:spPr bwMode="auto">
            <a:xfrm>
              <a:off x="1536" y="1377"/>
              <a:ext cx="2008" cy="1847"/>
            </a:xfrm>
            <a:custGeom>
              <a:avLst/>
              <a:gdLst>
                <a:gd name="T0" fmla="*/ 0 w 2008"/>
                <a:gd name="T1" fmla="*/ 1847 h 1847"/>
                <a:gd name="T2" fmla="*/ 2008 w 2008"/>
                <a:gd name="T3" fmla="*/ 1847 h 1847"/>
                <a:gd name="T4" fmla="*/ 1572 w 2008"/>
                <a:gd name="T5" fmla="*/ 0 h 1847"/>
                <a:gd name="T6" fmla="*/ 0 60000 65536"/>
                <a:gd name="T7" fmla="*/ 0 60000 65536"/>
                <a:gd name="T8" fmla="*/ 0 60000 65536"/>
                <a:gd name="T9" fmla="*/ 0 w 2008"/>
                <a:gd name="T10" fmla="*/ 0 h 1847"/>
                <a:gd name="T11" fmla="*/ 2008 w 2008"/>
                <a:gd name="T12" fmla="*/ 1847 h 1847"/>
              </a:gdLst>
              <a:ahLst/>
              <a:cxnLst>
                <a:cxn ang="T6">
                  <a:pos x="T0" y="T1"/>
                </a:cxn>
                <a:cxn ang="T7">
                  <a:pos x="T2" y="T3"/>
                </a:cxn>
                <a:cxn ang="T8">
                  <a:pos x="T4" y="T5"/>
                </a:cxn>
              </a:cxnLst>
              <a:rect l="T9" t="T10" r="T11" b="T12"/>
              <a:pathLst>
                <a:path w="2008" h="1847">
                  <a:moveTo>
                    <a:pt x="0" y="1847"/>
                  </a:moveTo>
                  <a:lnTo>
                    <a:pt x="2008" y="1847"/>
                  </a:lnTo>
                  <a:lnTo>
                    <a:pt x="1572"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 name="Freeform 16"/>
            <p:cNvSpPr>
              <a:spLocks/>
            </p:cNvSpPr>
            <p:nvPr/>
          </p:nvSpPr>
          <p:spPr bwMode="auto">
            <a:xfrm>
              <a:off x="1736" y="2440"/>
              <a:ext cx="1800" cy="784"/>
            </a:xfrm>
            <a:custGeom>
              <a:avLst/>
              <a:gdLst>
                <a:gd name="T0" fmla="*/ 1800 w 1800"/>
                <a:gd name="T1" fmla="*/ 784 h 784"/>
                <a:gd name="T2" fmla="*/ 0 w 1800"/>
                <a:gd name="T3" fmla="*/ 0 h 784"/>
                <a:gd name="T4" fmla="*/ 0 60000 65536"/>
                <a:gd name="T5" fmla="*/ 0 60000 65536"/>
                <a:gd name="T6" fmla="*/ 0 w 1800"/>
                <a:gd name="T7" fmla="*/ 0 h 784"/>
                <a:gd name="T8" fmla="*/ 1800 w 1800"/>
                <a:gd name="T9" fmla="*/ 784 h 784"/>
              </a:gdLst>
              <a:ahLst/>
              <a:cxnLst>
                <a:cxn ang="T4">
                  <a:pos x="T0" y="T1"/>
                </a:cxn>
                <a:cxn ang="T5">
                  <a:pos x="T2" y="T3"/>
                </a:cxn>
              </a:cxnLst>
              <a:rect l="T6" t="T7" r="T8" b="T9"/>
              <a:pathLst>
                <a:path w="1800" h="784">
                  <a:moveTo>
                    <a:pt x="1800" y="784"/>
                  </a:moveTo>
                  <a:lnTo>
                    <a:pt x="0"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7" name="Freeform 17"/>
          <p:cNvSpPr>
            <a:spLocks/>
          </p:cNvSpPr>
          <p:nvPr/>
        </p:nvSpPr>
        <p:spPr bwMode="auto">
          <a:xfrm>
            <a:off x="3563938" y="1125538"/>
            <a:ext cx="1747837" cy="2047875"/>
          </a:xfrm>
          <a:custGeom>
            <a:avLst/>
            <a:gdLst>
              <a:gd name="T0" fmla="*/ 1130 w 1572"/>
              <a:gd name="T1" fmla="*/ 1464 h 1842"/>
              <a:gd name="T2" fmla="*/ 1572 w 1572"/>
              <a:gd name="T3" fmla="*/ 0 h 1842"/>
              <a:gd name="T4" fmla="*/ 0 w 1572"/>
              <a:gd name="T5" fmla="*/ 1842 h 1842"/>
              <a:gd name="T6" fmla="*/ 1130 w 1572"/>
              <a:gd name="T7" fmla="*/ 1464 h 1842"/>
              <a:gd name="T8" fmla="*/ 0 60000 65536"/>
              <a:gd name="T9" fmla="*/ 0 60000 65536"/>
              <a:gd name="T10" fmla="*/ 0 60000 65536"/>
              <a:gd name="T11" fmla="*/ 0 60000 65536"/>
              <a:gd name="T12" fmla="*/ 0 w 1572"/>
              <a:gd name="T13" fmla="*/ 0 h 1842"/>
              <a:gd name="T14" fmla="*/ 1572 w 1572"/>
              <a:gd name="T15" fmla="*/ 1842 h 1842"/>
            </a:gdLst>
            <a:ahLst/>
            <a:cxnLst>
              <a:cxn ang="T8">
                <a:pos x="T0" y="T1"/>
              </a:cxn>
              <a:cxn ang="T9">
                <a:pos x="T2" y="T3"/>
              </a:cxn>
              <a:cxn ang="T10">
                <a:pos x="T4" y="T5"/>
              </a:cxn>
              <a:cxn ang="T11">
                <a:pos x="T6" y="T7"/>
              </a:cxn>
            </a:cxnLst>
            <a:rect l="T12" t="T13" r="T14" b="T15"/>
            <a:pathLst>
              <a:path w="1572" h="1842">
                <a:moveTo>
                  <a:pt x="1130" y="1464"/>
                </a:moveTo>
                <a:lnTo>
                  <a:pt x="1572" y="0"/>
                </a:lnTo>
                <a:lnTo>
                  <a:pt x="0" y="1842"/>
                </a:lnTo>
                <a:lnTo>
                  <a:pt x="1130" y="1464"/>
                </a:lnTo>
                <a:close/>
              </a:path>
            </a:pathLst>
          </a:custGeom>
          <a:gradFill rotWithShape="1">
            <a:gsLst>
              <a:gs pos="0">
                <a:srgbClr val="6A83A8"/>
              </a:gs>
              <a:gs pos="50000">
                <a:srgbClr val="A0C6FE"/>
              </a:gs>
              <a:gs pos="100000">
                <a:srgbClr val="6A83A8"/>
              </a:gs>
            </a:gsLst>
            <a:lin ang="18900000" scaled="1"/>
          </a:gradFill>
          <a:ln w="3175">
            <a:solidFill>
              <a:schemeClr val="tx1"/>
            </a:solidFill>
            <a:round/>
            <a:headEnd/>
            <a:tailEnd/>
          </a:ln>
        </p:spPr>
        <p:txBody>
          <a:bodyPr/>
          <a:lstStyle/>
          <a:p>
            <a:pPr algn="ctr"/>
            <a:endParaRPr lang="tr-TR" dirty="0" smtClean="0"/>
          </a:p>
          <a:p>
            <a:pPr algn="ctr"/>
            <a:endParaRPr lang="tr-TR" dirty="0"/>
          </a:p>
          <a:p>
            <a:pPr algn="ctr"/>
            <a:endParaRPr lang="tr-TR" dirty="0" smtClean="0"/>
          </a:p>
          <a:p>
            <a:pPr algn="ctr"/>
            <a:endParaRPr lang="tr-TR" dirty="0"/>
          </a:p>
          <a:p>
            <a:pPr algn="ctr"/>
            <a:r>
              <a:rPr lang="tr-TR" b="1" dirty="0" smtClean="0">
                <a:solidFill>
                  <a:srgbClr val="FF0000"/>
                </a:solidFill>
              </a:rPr>
              <a:t>     Arakesit</a:t>
            </a:r>
            <a:endParaRPr lang="tr-TR" b="1" dirty="0">
              <a:solidFill>
                <a:srgbClr val="FF0000"/>
              </a:solidFill>
            </a:endParaRPr>
          </a:p>
          <a:p>
            <a:pPr algn="ctr"/>
            <a:r>
              <a:rPr lang="tr-TR" b="1" dirty="0">
                <a:solidFill>
                  <a:srgbClr val="FF0000"/>
                </a:solidFill>
              </a:rPr>
              <a:t>Üçgendir.</a:t>
            </a:r>
            <a:endParaRPr lang="en-US" b="1" dirty="0">
              <a:solidFill>
                <a:srgbClr val="FF0000"/>
              </a:solidFill>
            </a:endParaRPr>
          </a:p>
          <a:p>
            <a:pPr algn="ctr"/>
            <a:endParaRPr lang="en-US" dirty="0"/>
          </a:p>
        </p:txBody>
      </p:sp>
      <p:grpSp>
        <p:nvGrpSpPr>
          <p:cNvPr id="8" name="Group 18"/>
          <p:cNvGrpSpPr>
            <a:grpSpLocks/>
          </p:cNvGrpSpPr>
          <p:nvPr/>
        </p:nvGrpSpPr>
        <p:grpSpPr bwMode="auto">
          <a:xfrm>
            <a:off x="3563938" y="1119188"/>
            <a:ext cx="2233612" cy="2054225"/>
            <a:chOff x="1536" y="1377"/>
            <a:chExt cx="2008" cy="1848"/>
          </a:xfrm>
        </p:grpSpPr>
        <p:sp>
          <p:nvSpPr>
            <p:cNvPr id="9" name="Freeform 19"/>
            <p:cNvSpPr>
              <a:spLocks/>
            </p:cNvSpPr>
            <p:nvPr/>
          </p:nvSpPr>
          <p:spPr bwMode="auto">
            <a:xfrm>
              <a:off x="1545" y="1380"/>
              <a:ext cx="1569" cy="1845"/>
            </a:xfrm>
            <a:custGeom>
              <a:avLst/>
              <a:gdLst>
                <a:gd name="T0" fmla="*/ 0 w 1569"/>
                <a:gd name="T1" fmla="*/ 1845 h 1845"/>
                <a:gd name="T2" fmla="*/ 1569 w 1569"/>
                <a:gd name="T3" fmla="*/ 0 h 1845"/>
                <a:gd name="T4" fmla="*/ 192 w 1569"/>
                <a:gd name="T5" fmla="*/ 1062 h 1845"/>
                <a:gd name="T6" fmla="*/ 0 w 1569"/>
                <a:gd name="T7" fmla="*/ 1845 h 1845"/>
                <a:gd name="T8" fmla="*/ 0 60000 65536"/>
                <a:gd name="T9" fmla="*/ 0 60000 65536"/>
                <a:gd name="T10" fmla="*/ 0 60000 65536"/>
                <a:gd name="T11" fmla="*/ 0 60000 65536"/>
                <a:gd name="T12" fmla="*/ 0 w 1569"/>
                <a:gd name="T13" fmla="*/ 0 h 1845"/>
                <a:gd name="T14" fmla="*/ 1569 w 1569"/>
                <a:gd name="T15" fmla="*/ 1845 h 1845"/>
              </a:gdLst>
              <a:ahLst/>
              <a:cxnLst>
                <a:cxn ang="T8">
                  <a:pos x="T0" y="T1"/>
                </a:cxn>
                <a:cxn ang="T9">
                  <a:pos x="T2" y="T3"/>
                </a:cxn>
                <a:cxn ang="T10">
                  <a:pos x="T4" y="T5"/>
                </a:cxn>
                <a:cxn ang="T11">
                  <a:pos x="T6" y="T7"/>
                </a:cxn>
              </a:cxnLst>
              <a:rect l="T12" t="T13" r="T14" b="T15"/>
              <a:pathLst>
                <a:path w="1569" h="1845">
                  <a:moveTo>
                    <a:pt x="0" y="1845"/>
                  </a:moveTo>
                  <a:lnTo>
                    <a:pt x="1569" y="0"/>
                  </a:lnTo>
                  <a:lnTo>
                    <a:pt x="192" y="1062"/>
                  </a:lnTo>
                  <a:lnTo>
                    <a:pt x="0" y="1845"/>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 name="Freeform 20"/>
            <p:cNvSpPr>
              <a:spLocks/>
            </p:cNvSpPr>
            <p:nvPr/>
          </p:nvSpPr>
          <p:spPr bwMode="auto">
            <a:xfrm>
              <a:off x="1536" y="1377"/>
              <a:ext cx="2008" cy="1847"/>
            </a:xfrm>
            <a:custGeom>
              <a:avLst/>
              <a:gdLst>
                <a:gd name="T0" fmla="*/ 0 w 2008"/>
                <a:gd name="T1" fmla="*/ 1847 h 1847"/>
                <a:gd name="T2" fmla="*/ 2008 w 2008"/>
                <a:gd name="T3" fmla="*/ 1847 h 1847"/>
                <a:gd name="T4" fmla="*/ 1572 w 2008"/>
                <a:gd name="T5" fmla="*/ 0 h 1847"/>
                <a:gd name="T6" fmla="*/ 0 60000 65536"/>
                <a:gd name="T7" fmla="*/ 0 60000 65536"/>
                <a:gd name="T8" fmla="*/ 0 60000 65536"/>
                <a:gd name="T9" fmla="*/ 0 w 2008"/>
                <a:gd name="T10" fmla="*/ 0 h 1847"/>
                <a:gd name="T11" fmla="*/ 2008 w 2008"/>
                <a:gd name="T12" fmla="*/ 1847 h 1847"/>
              </a:gdLst>
              <a:ahLst/>
              <a:cxnLst>
                <a:cxn ang="T6">
                  <a:pos x="T0" y="T1"/>
                </a:cxn>
                <a:cxn ang="T7">
                  <a:pos x="T2" y="T3"/>
                </a:cxn>
                <a:cxn ang="T8">
                  <a:pos x="T4" y="T5"/>
                </a:cxn>
              </a:cxnLst>
              <a:rect l="T9" t="T10" r="T11" b="T12"/>
              <a:pathLst>
                <a:path w="2008" h="1847">
                  <a:moveTo>
                    <a:pt x="0" y="1847"/>
                  </a:moveTo>
                  <a:lnTo>
                    <a:pt x="2008" y="1847"/>
                  </a:lnTo>
                  <a:lnTo>
                    <a:pt x="1572"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 name="Freeform 21"/>
            <p:cNvSpPr>
              <a:spLocks/>
            </p:cNvSpPr>
            <p:nvPr/>
          </p:nvSpPr>
          <p:spPr bwMode="auto">
            <a:xfrm>
              <a:off x="1736" y="2440"/>
              <a:ext cx="1800" cy="784"/>
            </a:xfrm>
            <a:custGeom>
              <a:avLst/>
              <a:gdLst>
                <a:gd name="T0" fmla="*/ 1800 w 1800"/>
                <a:gd name="T1" fmla="*/ 784 h 784"/>
                <a:gd name="T2" fmla="*/ 0 w 1800"/>
                <a:gd name="T3" fmla="*/ 0 h 784"/>
                <a:gd name="T4" fmla="*/ 0 60000 65536"/>
                <a:gd name="T5" fmla="*/ 0 60000 65536"/>
                <a:gd name="T6" fmla="*/ 0 w 1800"/>
                <a:gd name="T7" fmla="*/ 0 h 784"/>
                <a:gd name="T8" fmla="*/ 1800 w 1800"/>
                <a:gd name="T9" fmla="*/ 784 h 784"/>
              </a:gdLst>
              <a:ahLst/>
              <a:cxnLst>
                <a:cxn ang="T4">
                  <a:pos x="T0" y="T1"/>
                </a:cxn>
                <a:cxn ang="T5">
                  <a:pos x="T2" y="T3"/>
                </a:cxn>
              </a:cxnLst>
              <a:rect l="T6" t="T7" r="T8" b="T9"/>
              <a:pathLst>
                <a:path w="1800" h="784">
                  <a:moveTo>
                    <a:pt x="1800" y="784"/>
                  </a:moveTo>
                  <a:lnTo>
                    <a:pt x="0"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2" name="Freeform 11"/>
          <p:cNvSpPr>
            <a:spLocks/>
          </p:cNvSpPr>
          <p:nvPr/>
        </p:nvSpPr>
        <p:spPr bwMode="auto">
          <a:xfrm>
            <a:off x="6588125" y="1125538"/>
            <a:ext cx="1531938" cy="2063750"/>
          </a:xfrm>
          <a:custGeom>
            <a:avLst/>
            <a:gdLst>
              <a:gd name="T0" fmla="*/ 1262 w 1262"/>
              <a:gd name="T1" fmla="*/ 0 h 1701"/>
              <a:gd name="T2" fmla="*/ 0 w 1262"/>
              <a:gd name="T3" fmla="*/ 970 h 1701"/>
              <a:gd name="T4" fmla="*/ 713 w 1262"/>
              <a:gd name="T5" fmla="*/ 1701 h 1701"/>
              <a:gd name="T6" fmla="*/ 1262 w 1262"/>
              <a:gd name="T7" fmla="*/ 0 h 1701"/>
              <a:gd name="T8" fmla="*/ 0 60000 65536"/>
              <a:gd name="T9" fmla="*/ 0 60000 65536"/>
              <a:gd name="T10" fmla="*/ 0 60000 65536"/>
              <a:gd name="T11" fmla="*/ 0 60000 65536"/>
              <a:gd name="T12" fmla="*/ 0 w 1262"/>
              <a:gd name="T13" fmla="*/ 0 h 1701"/>
              <a:gd name="T14" fmla="*/ 1262 w 1262"/>
              <a:gd name="T15" fmla="*/ 1701 h 1701"/>
            </a:gdLst>
            <a:ahLst/>
            <a:cxnLst>
              <a:cxn ang="T8">
                <a:pos x="T0" y="T1"/>
              </a:cxn>
              <a:cxn ang="T9">
                <a:pos x="T2" y="T3"/>
              </a:cxn>
              <a:cxn ang="T10">
                <a:pos x="T4" y="T5"/>
              </a:cxn>
              <a:cxn ang="T11">
                <a:pos x="T6" y="T7"/>
              </a:cxn>
            </a:cxnLst>
            <a:rect l="T12" t="T13" r="T14" b="T15"/>
            <a:pathLst>
              <a:path w="1262" h="1701">
                <a:moveTo>
                  <a:pt x="1262" y="0"/>
                </a:moveTo>
                <a:lnTo>
                  <a:pt x="0" y="970"/>
                </a:lnTo>
                <a:lnTo>
                  <a:pt x="713" y="1701"/>
                </a:lnTo>
                <a:lnTo>
                  <a:pt x="1262" y="0"/>
                </a:lnTo>
                <a:close/>
              </a:path>
            </a:pathLst>
          </a:custGeom>
          <a:gradFill rotWithShape="1">
            <a:gsLst>
              <a:gs pos="0">
                <a:srgbClr val="9C8E87"/>
              </a:gs>
              <a:gs pos="50000">
                <a:srgbClr val="ECD7CC"/>
              </a:gs>
              <a:gs pos="100000">
                <a:srgbClr val="9C8E87"/>
              </a:gs>
            </a:gsLst>
            <a:lin ang="18900000" scaled="1"/>
          </a:gradFill>
          <a:ln w="3175">
            <a:solidFill>
              <a:schemeClr val="tx1"/>
            </a:solidFill>
            <a:round/>
            <a:headEnd/>
            <a:tailEnd/>
          </a:ln>
        </p:spPr>
        <p:txBody>
          <a:bodyPr/>
          <a:lstStyle/>
          <a:p>
            <a:pPr algn="ctr"/>
            <a:endParaRPr lang="tr-TR" dirty="0" smtClean="0"/>
          </a:p>
          <a:p>
            <a:pPr algn="ctr"/>
            <a:endParaRPr lang="tr-TR" dirty="0"/>
          </a:p>
          <a:p>
            <a:pPr algn="ctr"/>
            <a:endParaRPr lang="tr-TR" dirty="0" smtClean="0"/>
          </a:p>
          <a:p>
            <a:pPr algn="ctr"/>
            <a:r>
              <a:rPr lang="tr-TR" b="1" dirty="0" smtClean="0">
                <a:solidFill>
                  <a:srgbClr val="FF0000"/>
                </a:solidFill>
              </a:rPr>
              <a:t>Arakesit</a:t>
            </a:r>
          </a:p>
          <a:p>
            <a:pPr algn="ctr"/>
            <a:r>
              <a:rPr lang="tr-TR" b="1" dirty="0" smtClean="0">
                <a:solidFill>
                  <a:srgbClr val="FF0000"/>
                </a:solidFill>
              </a:rPr>
              <a:t>Üçgendir</a:t>
            </a:r>
            <a:r>
              <a:rPr lang="tr-TR" b="1" dirty="0">
                <a:solidFill>
                  <a:srgbClr val="FF0000"/>
                </a:solidFill>
              </a:rPr>
              <a:t>.</a:t>
            </a:r>
            <a:endParaRPr lang="en-US" b="1" dirty="0">
              <a:solidFill>
                <a:srgbClr val="FF0000"/>
              </a:solidFill>
            </a:endParaRPr>
          </a:p>
          <a:p>
            <a:pPr algn="ctr"/>
            <a:endParaRPr lang="en-US" dirty="0"/>
          </a:p>
        </p:txBody>
      </p:sp>
      <p:grpSp>
        <p:nvGrpSpPr>
          <p:cNvPr id="13" name="Group 22"/>
          <p:cNvGrpSpPr>
            <a:grpSpLocks/>
          </p:cNvGrpSpPr>
          <p:nvPr/>
        </p:nvGrpSpPr>
        <p:grpSpPr bwMode="auto">
          <a:xfrm>
            <a:off x="6356350" y="1109663"/>
            <a:ext cx="2262188" cy="2081212"/>
            <a:chOff x="1536" y="1377"/>
            <a:chExt cx="2008" cy="1848"/>
          </a:xfrm>
        </p:grpSpPr>
        <p:sp>
          <p:nvSpPr>
            <p:cNvPr id="14" name="Freeform 23"/>
            <p:cNvSpPr>
              <a:spLocks/>
            </p:cNvSpPr>
            <p:nvPr/>
          </p:nvSpPr>
          <p:spPr bwMode="auto">
            <a:xfrm>
              <a:off x="1545" y="1380"/>
              <a:ext cx="1569" cy="1845"/>
            </a:xfrm>
            <a:custGeom>
              <a:avLst/>
              <a:gdLst>
                <a:gd name="T0" fmla="*/ 0 w 1569"/>
                <a:gd name="T1" fmla="*/ 1845 h 1845"/>
                <a:gd name="T2" fmla="*/ 1569 w 1569"/>
                <a:gd name="T3" fmla="*/ 0 h 1845"/>
                <a:gd name="T4" fmla="*/ 192 w 1569"/>
                <a:gd name="T5" fmla="*/ 1062 h 1845"/>
                <a:gd name="T6" fmla="*/ 0 w 1569"/>
                <a:gd name="T7" fmla="*/ 1845 h 1845"/>
                <a:gd name="T8" fmla="*/ 0 60000 65536"/>
                <a:gd name="T9" fmla="*/ 0 60000 65536"/>
                <a:gd name="T10" fmla="*/ 0 60000 65536"/>
                <a:gd name="T11" fmla="*/ 0 60000 65536"/>
                <a:gd name="T12" fmla="*/ 0 w 1569"/>
                <a:gd name="T13" fmla="*/ 0 h 1845"/>
                <a:gd name="T14" fmla="*/ 1569 w 1569"/>
                <a:gd name="T15" fmla="*/ 1845 h 1845"/>
              </a:gdLst>
              <a:ahLst/>
              <a:cxnLst>
                <a:cxn ang="T8">
                  <a:pos x="T0" y="T1"/>
                </a:cxn>
                <a:cxn ang="T9">
                  <a:pos x="T2" y="T3"/>
                </a:cxn>
                <a:cxn ang="T10">
                  <a:pos x="T4" y="T5"/>
                </a:cxn>
                <a:cxn ang="T11">
                  <a:pos x="T6" y="T7"/>
                </a:cxn>
              </a:cxnLst>
              <a:rect l="T12" t="T13" r="T14" b="T15"/>
              <a:pathLst>
                <a:path w="1569" h="1845">
                  <a:moveTo>
                    <a:pt x="0" y="1845"/>
                  </a:moveTo>
                  <a:lnTo>
                    <a:pt x="1569" y="0"/>
                  </a:lnTo>
                  <a:lnTo>
                    <a:pt x="192" y="1062"/>
                  </a:lnTo>
                  <a:lnTo>
                    <a:pt x="0" y="1845"/>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24"/>
            <p:cNvSpPr>
              <a:spLocks/>
            </p:cNvSpPr>
            <p:nvPr/>
          </p:nvSpPr>
          <p:spPr bwMode="auto">
            <a:xfrm>
              <a:off x="1536" y="1377"/>
              <a:ext cx="2008" cy="1847"/>
            </a:xfrm>
            <a:custGeom>
              <a:avLst/>
              <a:gdLst>
                <a:gd name="T0" fmla="*/ 0 w 2008"/>
                <a:gd name="T1" fmla="*/ 1847 h 1847"/>
                <a:gd name="T2" fmla="*/ 2008 w 2008"/>
                <a:gd name="T3" fmla="*/ 1847 h 1847"/>
                <a:gd name="T4" fmla="*/ 1572 w 2008"/>
                <a:gd name="T5" fmla="*/ 0 h 1847"/>
                <a:gd name="T6" fmla="*/ 0 60000 65536"/>
                <a:gd name="T7" fmla="*/ 0 60000 65536"/>
                <a:gd name="T8" fmla="*/ 0 60000 65536"/>
                <a:gd name="T9" fmla="*/ 0 w 2008"/>
                <a:gd name="T10" fmla="*/ 0 h 1847"/>
                <a:gd name="T11" fmla="*/ 2008 w 2008"/>
                <a:gd name="T12" fmla="*/ 1847 h 1847"/>
              </a:gdLst>
              <a:ahLst/>
              <a:cxnLst>
                <a:cxn ang="T6">
                  <a:pos x="T0" y="T1"/>
                </a:cxn>
                <a:cxn ang="T7">
                  <a:pos x="T2" y="T3"/>
                </a:cxn>
                <a:cxn ang="T8">
                  <a:pos x="T4" y="T5"/>
                </a:cxn>
              </a:cxnLst>
              <a:rect l="T9" t="T10" r="T11" b="T12"/>
              <a:pathLst>
                <a:path w="2008" h="1847">
                  <a:moveTo>
                    <a:pt x="0" y="1847"/>
                  </a:moveTo>
                  <a:lnTo>
                    <a:pt x="2008" y="1847"/>
                  </a:lnTo>
                  <a:lnTo>
                    <a:pt x="1572"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25"/>
            <p:cNvSpPr>
              <a:spLocks/>
            </p:cNvSpPr>
            <p:nvPr/>
          </p:nvSpPr>
          <p:spPr bwMode="auto">
            <a:xfrm>
              <a:off x="1736" y="2440"/>
              <a:ext cx="1800" cy="784"/>
            </a:xfrm>
            <a:custGeom>
              <a:avLst/>
              <a:gdLst>
                <a:gd name="T0" fmla="*/ 1800 w 1800"/>
                <a:gd name="T1" fmla="*/ 784 h 784"/>
                <a:gd name="T2" fmla="*/ 0 w 1800"/>
                <a:gd name="T3" fmla="*/ 0 h 784"/>
                <a:gd name="T4" fmla="*/ 0 60000 65536"/>
                <a:gd name="T5" fmla="*/ 0 60000 65536"/>
                <a:gd name="T6" fmla="*/ 0 w 1800"/>
                <a:gd name="T7" fmla="*/ 0 h 784"/>
                <a:gd name="T8" fmla="*/ 1800 w 1800"/>
                <a:gd name="T9" fmla="*/ 784 h 784"/>
              </a:gdLst>
              <a:ahLst/>
              <a:cxnLst>
                <a:cxn ang="T4">
                  <a:pos x="T0" y="T1"/>
                </a:cxn>
                <a:cxn ang="T5">
                  <a:pos x="T2" y="T3"/>
                </a:cxn>
              </a:cxnLst>
              <a:rect l="T6" t="T7" r="T8" b="T9"/>
              <a:pathLst>
                <a:path w="1800" h="784">
                  <a:moveTo>
                    <a:pt x="1800" y="784"/>
                  </a:moveTo>
                  <a:lnTo>
                    <a:pt x="0"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7" name="Freeform 4"/>
          <p:cNvSpPr>
            <a:spLocks/>
          </p:cNvSpPr>
          <p:nvPr/>
        </p:nvSpPr>
        <p:spPr bwMode="auto">
          <a:xfrm>
            <a:off x="609600" y="4495800"/>
            <a:ext cx="2238375" cy="1438275"/>
          </a:xfrm>
          <a:custGeom>
            <a:avLst/>
            <a:gdLst>
              <a:gd name="T0" fmla="*/ 0 w 1410"/>
              <a:gd name="T1" fmla="*/ 906 h 906"/>
              <a:gd name="T2" fmla="*/ 1410 w 1410"/>
              <a:gd name="T3" fmla="*/ 906 h 906"/>
              <a:gd name="T4" fmla="*/ 588 w 1410"/>
              <a:gd name="T5" fmla="*/ 0 h 906"/>
              <a:gd name="T6" fmla="*/ 0 w 1410"/>
              <a:gd name="T7" fmla="*/ 906 h 906"/>
              <a:gd name="T8" fmla="*/ 0 60000 65536"/>
              <a:gd name="T9" fmla="*/ 0 60000 65536"/>
              <a:gd name="T10" fmla="*/ 0 60000 65536"/>
              <a:gd name="T11" fmla="*/ 0 60000 65536"/>
              <a:gd name="T12" fmla="*/ 0 w 1410"/>
              <a:gd name="T13" fmla="*/ 0 h 906"/>
              <a:gd name="T14" fmla="*/ 1410 w 1410"/>
              <a:gd name="T15" fmla="*/ 906 h 906"/>
            </a:gdLst>
            <a:ahLst/>
            <a:cxnLst>
              <a:cxn ang="T8">
                <a:pos x="T0" y="T1"/>
              </a:cxn>
              <a:cxn ang="T9">
                <a:pos x="T2" y="T3"/>
              </a:cxn>
              <a:cxn ang="T10">
                <a:pos x="T4" y="T5"/>
              </a:cxn>
              <a:cxn ang="T11">
                <a:pos x="T6" y="T7"/>
              </a:cxn>
            </a:cxnLst>
            <a:rect l="T12" t="T13" r="T14" b="T15"/>
            <a:pathLst>
              <a:path w="1410" h="906">
                <a:moveTo>
                  <a:pt x="0" y="906"/>
                </a:moveTo>
                <a:lnTo>
                  <a:pt x="1410" y="906"/>
                </a:lnTo>
                <a:lnTo>
                  <a:pt x="588" y="0"/>
                </a:lnTo>
                <a:lnTo>
                  <a:pt x="0" y="906"/>
                </a:lnTo>
                <a:close/>
              </a:path>
            </a:pathLst>
          </a:custGeom>
          <a:gradFill rotWithShape="1">
            <a:gsLst>
              <a:gs pos="0">
                <a:srgbClr val="6979A9"/>
              </a:gs>
              <a:gs pos="50000">
                <a:srgbClr val="9FB6FF"/>
              </a:gs>
              <a:gs pos="100000">
                <a:srgbClr val="6979A9"/>
              </a:gs>
            </a:gsLst>
            <a:lin ang="18900000" scaled="1"/>
          </a:gradFill>
          <a:ln w="9525">
            <a:solidFill>
              <a:schemeClr val="tx1"/>
            </a:solidFill>
            <a:round/>
            <a:headEnd/>
            <a:tailEnd/>
          </a:ln>
        </p:spPr>
        <p:txBody>
          <a:bodyPr/>
          <a:lstStyle/>
          <a:p>
            <a:pPr algn="ctr"/>
            <a:endParaRPr lang="tr-TR" dirty="0" smtClean="0"/>
          </a:p>
          <a:p>
            <a:pPr algn="ctr"/>
            <a:endParaRPr lang="tr-TR" dirty="0"/>
          </a:p>
          <a:p>
            <a:pPr algn="ctr"/>
            <a:endParaRPr lang="tr-TR" dirty="0" smtClean="0"/>
          </a:p>
          <a:p>
            <a:pPr algn="ctr"/>
            <a:r>
              <a:rPr lang="tr-TR" b="1" dirty="0">
                <a:solidFill>
                  <a:srgbClr val="FF0000"/>
                </a:solidFill>
              </a:rPr>
              <a:t>Arakesit</a:t>
            </a:r>
          </a:p>
          <a:p>
            <a:pPr algn="ctr"/>
            <a:r>
              <a:rPr lang="tr-TR" b="1" dirty="0">
                <a:solidFill>
                  <a:srgbClr val="FF0000"/>
                </a:solidFill>
              </a:rPr>
              <a:t>Üçgendir.</a:t>
            </a:r>
            <a:endParaRPr lang="en-US" b="1" dirty="0">
              <a:solidFill>
                <a:srgbClr val="FF0000"/>
              </a:solidFill>
            </a:endParaRPr>
          </a:p>
          <a:p>
            <a:pPr algn="ctr"/>
            <a:endParaRPr lang="en-US" dirty="0"/>
          </a:p>
        </p:txBody>
      </p:sp>
      <p:grpSp>
        <p:nvGrpSpPr>
          <p:cNvPr id="18" name="Group 26"/>
          <p:cNvGrpSpPr>
            <a:grpSpLocks/>
          </p:cNvGrpSpPr>
          <p:nvPr/>
        </p:nvGrpSpPr>
        <p:grpSpPr bwMode="auto">
          <a:xfrm>
            <a:off x="592138" y="3860800"/>
            <a:ext cx="2262187" cy="2081213"/>
            <a:chOff x="1536" y="1377"/>
            <a:chExt cx="2008" cy="1848"/>
          </a:xfrm>
        </p:grpSpPr>
        <p:sp>
          <p:nvSpPr>
            <p:cNvPr id="19" name="Freeform 27"/>
            <p:cNvSpPr>
              <a:spLocks/>
            </p:cNvSpPr>
            <p:nvPr/>
          </p:nvSpPr>
          <p:spPr bwMode="auto">
            <a:xfrm>
              <a:off x="1545" y="1380"/>
              <a:ext cx="1569" cy="1845"/>
            </a:xfrm>
            <a:custGeom>
              <a:avLst/>
              <a:gdLst>
                <a:gd name="T0" fmla="*/ 0 w 1569"/>
                <a:gd name="T1" fmla="*/ 1845 h 1845"/>
                <a:gd name="T2" fmla="*/ 1569 w 1569"/>
                <a:gd name="T3" fmla="*/ 0 h 1845"/>
                <a:gd name="T4" fmla="*/ 192 w 1569"/>
                <a:gd name="T5" fmla="*/ 1062 h 1845"/>
                <a:gd name="T6" fmla="*/ 0 w 1569"/>
                <a:gd name="T7" fmla="*/ 1845 h 1845"/>
                <a:gd name="T8" fmla="*/ 0 60000 65536"/>
                <a:gd name="T9" fmla="*/ 0 60000 65536"/>
                <a:gd name="T10" fmla="*/ 0 60000 65536"/>
                <a:gd name="T11" fmla="*/ 0 60000 65536"/>
                <a:gd name="T12" fmla="*/ 0 w 1569"/>
                <a:gd name="T13" fmla="*/ 0 h 1845"/>
                <a:gd name="T14" fmla="*/ 1569 w 1569"/>
                <a:gd name="T15" fmla="*/ 1845 h 1845"/>
              </a:gdLst>
              <a:ahLst/>
              <a:cxnLst>
                <a:cxn ang="T8">
                  <a:pos x="T0" y="T1"/>
                </a:cxn>
                <a:cxn ang="T9">
                  <a:pos x="T2" y="T3"/>
                </a:cxn>
                <a:cxn ang="T10">
                  <a:pos x="T4" y="T5"/>
                </a:cxn>
                <a:cxn ang="T11">
                  <a:pos x="T6" y="T7"/>
                </a:cxn>
              </a:cxnLst>
              <a:rect l="T12" t="T13" r="T14" b="T15"/>
              <a:pathLst>
                <a:path w="1569" h="1845">
                  <a:moveTo>
                    <a:pt x="0" y="1845"/>
                  </a:moveTo>
                  <a:lnTo>
                    <a:pt x="1569" y="0"/>
                  </a:lnTo>
                  <a:lnTo>
                    <a:pt x="192" y="1062"/>
                  </a:lnTo>
                  <a:lnTo>
                    <a:pt x="0" y="1845"/>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28"/>
            <p:cNvSpPr>
              <a:spLocks/>
            </p:cNvSpPr>
            <p:nvPr/>
          </p:nvSpPr>
          <p:spPr bwMode="auto">
            <a:xfrm>
              <a:off x="1536" y="1377"/>
              <a:ext cx="2008" cy="1847"/>
            </a:xfrm>
            <a:custGeom>
              <a:avLst/>
              <a:gdLst>
                <a:gd name="T0" fmla="*/ 0 w 2008"/>
                <a:gd name="T1" fmla="*/ 1847 h 1847"/>
                <a:gd name="T2" fmla="*/ 2008 w 2008"/>
                <a:gd name="T3" fmla="*/ 1847 h 1847"/>
                <a:gd name="T4" fmla="*/ 1572 w 2008"/>
                <a:gd name="T5" fmla="*/ 0 h 1847"/>
                <a:gd name="T6" fmla="*/ 0 60000 65536"/>
                <a:gd name="T7" fmla="*/ 0 60000 65536"/>
                <a:gd name="T8" fmla="*/ 0 60000 65536"/>
                <a:gd name="T9" fmla="*/ 0 w 2008"/>
                <a:gd name="T10" fmla="*/ 0 h 1847"/>
                <a:gd name="T11" fmla="*/ 2008 w 2008"/>
                <a:gd name="T12" fmla="*/ 1847 h 1847"/>
              </a:gdLst>
              <a:ahLst/>
              <a:cxnLst>
                <a:cxn ang="T6">
                  <a:pos x="T0" y="T1"/>
                </a:cxn>
                <a:cxn ang="T7">
                  <a:pos x="T2" y="T3"/>
                </a:cxn>
                <a:cxn ang="T8">
                  <a:pos x="T4" y="T5"/>
                </a:cxn>
              </a:cxnLst>
              <a:rect l="T9" t="T10" r="T11" b="T12"/>
              <a:pathLst>
                <a:path w="2008" h="1847">
                  <a:moveTo>
                    <a:pt x="0" y="1847"/>
                  </a:moveTo>
                  <a:lnTo>
                    <a:pt x="2008" y="1847"/>
                  </a:lnTo>
                  <a:lnTo>
                    <a:pt x="1572"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29"/>
            <p:cNvSpPr>
              <a:spLocks/>
            </p:cNvSpPr>
            <p:nvPr/>
          </p:nvSpPr>
          <p:spPr bwMode="auto">
            <a:xfrm>
              <a:off x="1736" y="2440"/>
              <a:ext cx="1800" cy="784"/>
            </a:xfrm>
            <a:custGeom>
              <a:avLst/>
              <a:gdLst>
                <a:gd name="T0" fmla="*/ 1800 w 1800"/>
                <a:gd name="T1" fmla="*/ 784 h 784"/>
                <a:gd name="T2" fmla="*/ 0 w 1800"/>
                <a:gd name="T3" fmla="*/ 0 h 784"/>
                <a:gd name="T4" fmla="*/ 0 60000 65536"/>
                <a:gd name="T5" fmla="*/ 0 60000 65536"/>
                <a:gd name="T6" fmla="*/ 0 w 1800"/>
                <a:gd name="T7" fmla="*/ 0 h 784"/>
                <a:gd name="T8" fmla="*/ 1800 w 1800"/>
                <a:gd name="T9" fmla="*/ 784 h 784"/>
              </a:gdLst>
              <a:ahLst/>
              <a:cxnLst>
                <a:cxn ang="T4">
                  <a:pos x="T0" y="T1"/>
                </a:cxn>
                <a:cxn ang="T5">
                  <a:pos x="T2" y="T3"/>
                </a:cxn>
              </a:cxnLst>
              <a:rect l="T6" t="T7" r="T8" b="T9"/>
              <a:pathLst>
                <a:path w="1800" h="784">
                  <a:moveTo>
                    <a:pt x="1800" y="784"/>
                  </a:moveTo>
                  <a:lnTo>
                    <a:pt x="0"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2" name="Freeform 3"/>
          <p:cNvSpPr>
            <a:spLocks/>
          </p:cNvSpPr>
          <p:nvPr/>
        </p:nvSpPr>
        <p:spPr bwMode="auto">
          <a:xfrm>
            <a:off x="3581400" y="4984750"/>
            <a:ext cx="1981200" cy="990600"/>
          </a:xfrm>
          <a:custGeom>
            <a:avLst/>
            <a:gdLst>
              <a:gd name="T0" fmla="*/ 0 w 1248"/>
              <a:gd name="T1" fmla="*/ 624 h 624"/>
              <a:gd name="T2" fmla="*/ 128 w 1248"/>
              <a:gd name="T3" fmla="*/ 84 h 624"/>
              <a:gd name="T4" fmla="*/ 1248 w 1248"/>
              <a:gd name="T5" fmla="*/ 0 h 624"/>
              <a:gd name="T6" fmla="*/ 0 w 1248"/>
              <a:gd name="T7" fmla="*/ 624 h 624"/>
              <a:gd name="T8" fmla="*/ 0 60000 65536"/>
              <a:gd name="T9" fmla="*/ 0 60000 65536"/>
              <a:gd name="T10" fmla="*/ 0 60000 65536"/>
              <a:gd name="T11" fmla="*/ 0 60000 65536"/>
              <a:gd name="T12" fmla="*/ 0 w 1248"/>
              <a:gd name="T13" fmla="*/ 0 h 624"/>
              <a:gd name="T14" fmla="*/ 1248 w 1248"/>
              <a:gd name="T15" fmla="*/ 624 h 624"/>
            </a:gdLst>
            <a:ahLst/>
            <a:cxnLst>
              <a:cxn ang="T8">
                <a:pos x="T0" y="T1"/>
              </a:cxn>
              <a:cxn ang="T9">
                <a:pos x="T2" y="T3"/>
              </a:cxn>
              <a:cxn ang="T10">
                <a:pos x="T4" y="T5"/>
              </a:cxn>
              <a:cxn ang="T11">
                <a:pos x="T6" y="T7"/>
              </a:cxn>
            </a:cxnLst>
            <a:rect l="T12" t="T13" r="T14" b="T15"/>
            <a:pathLst>
              <a:path w="1248" h="624">
                <a:moveTo>
                  <a:pt x="0" y="624"/>
                </a:moveTo>
                <a:lnTo>
                  <a:pt x="128" y="84"/>
                </a:lnTo>
                <a:lnTo>
                  <a:pt x="1248" y="0"/>
                </a:lnTo>
                <a:lnTo>
                  <a:pt x="0" y="624"/>
                </a:lnTo>
                <a:close/>
              </a:path>
            </a:pathLst>
          </a:custGeom>
          <a:gradFill rotWithShape="1">
            <a:gsLst>
              <a:gs pos="0">
                <a:srgbClr val="57A83E"/>
              </a:gs>
              <a:gs pos="50000">
                <a:srgbClr val="84FE5E"/>
              </a:gs>
              <a:gs pos="100000">
                <a:srgbClr val="57A83E"/>
              </a:gs>
            </a:gsLst>
            <a:lin ang="18900000" scaled="1"/>
          </a:gradFill>
          <a:ln w="9525">
            <a:solidFill>
              <a:schemeClr val="tx1"/>
            </a:solidFill>
            <a:round/>
            <a:headEnd/>
            <a:tailEnd/>
          </a:ln>
        </p:spPr>
        <p:txBody>
          <a:bodyPr/>
          <a:lstStyle/>
          <a:p>
            <a:pPr algn="ctr"/>
            <a:r>
              <a:rPr lang="tr-TR" b="1" dirty="0">
                <a:solidFill>
                  <a:srgbClr val="FF0000"/>
                </a:solidFill>
              </a:rPr>
              <a:t>Arakesit</a:t>
            </a:r>
          </a:p>
          <a:p>
            <a:pPr algn="ctr"/>
            <a:r>
              <a:rPr lang="tr-TR" b="1" dirty="0">
                <a:solidFill>
                  <a:srgbClr val="FF0000"/>
                </a:solidFill>
              </a:rPr>
              <a:t>Üçgendir.</a:t>
            </a:r>
            <a:endParaRPr lang="en-US" b="1" dirty="0">
              <a:solidFill>
                <a:srgbClr val="FF0000"/>
              </a:solidFill>
            </a:endParaRPr>
          </a:p>
          <a:p>
            <a:pPr algn="ctr"/>
            <a:endParaRPr lang="en-US" dirty="0"/>
          </a:p>
        </p:txBody>
      </p:sp>
      <p:grpSp>
        <p:nvGrpSpPr>
          <p:cNvPr id="23" name="Group 30"/>
          <p:cNvGrpSpPr>
            <a:grpSpLocks/>
          </p:cNvGrpSpPr>
          <p:nvPr/>
        </p:nvGrpSpPr>
        <p:grpSpPr bwMode="auto">
          <a:xfrm>
            <a:off x="3563938" y="3927475"/>
            <a:ext cx="2233612" cy="2054225"/>
            <a:chOff x="1536" y="1377"/>
            <a:chExt cx="2008" cy="1848"/>
          </a:xfrm>
        </p:grpSpPr>
        <p:sp>
          <p:nvSpPr>
            <p:cNvPr id="24" name="Freeform 31"/>
            <p:cNvSpPr>
              <a:spLocks/>
            </p:cNvSpPr>
            <p:nvPr/>
          </p:nvSpPr>
          <p:spPr bwMode="auto">
            <a:xfrm>
              <a:off x="1545" y="1380"/>
              <a:ext cx="1569" cy="1845"/>
            </a:xfrm>
            <a:custGeom>
              <a:avLst/>
              <a:gdLst>
                <a:gd name="T0" fmla="*/ 0 w 1569"/>
                <a:gd name="T1" fmla="*/ 1845 h 1845"/>
                <a:gd name="T2" fmla="*/ 1569 w 1569"/>
                <a:gd name="T3" fmla="*/ 0 h 1845"/>
                <a:gd name="T4" fmla="*/ 192 w 1569"/>
                <a:gd name="T5" fmla="*/ 1062 h 1845"/>
                <a:gd name="T6" fmla="*/ 0 w 1569"/>
                <a:gd name="T7" fmla="*/ 1845 h 1845"/>
                <a:gd name="T8" fmla="*/ 0 60000 65536"/>
                <a:gd name="T9" fmla="*/ 0 60000 65536"/>
                <a:gd name="T10" fmla="*/ 0 60000 65536"/>
                <a:gd name="T11" fmla="*/ 0 60000 65536"/>
                <a:gd name="T12" fmla="*/ 0 w 1569"/>
                <a:gd name="T13" fmla="*/ 0 h 1845"/>
                <a:gd name="T14" fmla="*/ 1569 w 1569"/>
                <a:gd name="T15" fmla="*/ 1845 h 1845"/>
              </a:gdLst>
              <a:ahLst/>
              <a:cxnLst>
                <a:cxn ang="T8">
                  <a:pos x="T0" y="T1"/>
                </a:cxn>
                <a:cxn ang="T9">
                  <a:pos x="T2" y="T3"/>
                </a:cxn>
                <a:cxn ang="T10">
                  <a:pos x="T4" y="T5"/>
                </a:cxn>
                <a:cxn ang="T11">
                  <a:pos x="T6" y="T7"/>
                </a:cxn>
              </a:cxnLst>
              <a:rect l="T12" t="T13" r="T14" b="T15"/>
              <a:pathLst>
                <a:path w="1569" h="1845">
                  <a:moveTo>
                    <a:pt x="0" y="1845"/>
                  </a:moveTo>
                  <a:lnTo>
                    <a:pt x="1569" y="0"/>
                  </a:lnTo>
                  <a:lnTo>
                    <a:pt x="192" y="1062"/>
                  </a:lnTo>
                  <a:lnTo>
                    <a:pt x="0" y="1845"/>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32"/>
            <p:cNvSpPr>
              <a:spLocks/>
            </p:cNvSpPr>
            <p:nvPr/>
          </p:nvSpPr>
          <p:spPr bwMode="auto">
            <a:xfrm>
              <a:off x="1536" y="1377"/>
              <a:ext cx="2008" cy="1847"/>
            </a:xfrm>
            <a:custGeom>
              <a:avLst/>
              <a:gdLst>
                <a:gd name="T0" fmla="*/ 0 w 2008"/>
                <a:gd name="T1" fmla="*/ 1847 h 1847"/>
                <a:gd name="T2" fmla="*/ 2008 w 2008"/>
                <a:gd name="T3" fmla="*/ 1847 h 1847"/>
                <a:gd name="T4" fmla="*/ 1572 w 2008"/>
                <a:gd name="T5" fmla="*/ 0 h 1847"/>
                <a:gd name="T6" fmla="*/ 0 60000 65536"/>
                <a:gd name="T7" fmla="*/ 0 60000 65536"/>
                <a:gd name="T8" fmla="*/ 0 60000 65536"/>
                <a:gd name="T9" fmla="*/ 0 w 2008"/>
                <a:gd name="T10" fmla="*/ 0 h 1847"/>
                <a:gd name="T11" fmla="*/ 2008 w 2008"/>
                <a:gd name="T12" fmla="*/ 1847 h 1847"/>
              </a:gdLst>
              <a:ahLst/>
              <a:cxnLst>
                <a:cxn ang="T6">
                  <a:pos x="T0" y="T1"/>
                </a:cxn>
                <a:cxn ang="T7">
                  <a:pos x="T2" y="T3"/>
                </a:cxn>
                <a:cxn ang="T8">
                  <a:pos x="T4" y="T5"/>
                </a:cxn>
              </a:cxnLst>
              <a:rect l="T9" t="T10" r="T11" b="T12"/>
              <a:pathLst>
                <a:path w="2008" h="1847">
                  <a:moveTo>
                    <a:pt x="0" y="1847"/>
                  </a:moveTo>
                  <a:lnTo>
                    <a:pt x="2008" y="1847"/>
                  </a:lnTo>
                  <a:lnTo>
                    <a:pt x="1572"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33"/>
            <p:cNvSpPr>
              <a:spLocks/>
            </p:cNvSpPr>
            <p:nvPr/>
          </p:nvSpPr>
          <p:spPr bwMode="auto">
            <a:xfrm>
              <a:off x="1736" y="2440"/>
              <a:ext cx="1800" cy="784"/>
            </a:xfrm>
            <a:custGeom>
              <a:avLst/>
              <a:gdLst>
                <a:gd name="T0" fmla="*/ 1800 w 1800"/>
                <a:gd name="T1" fmla="*/ 784 h 784"/>
                <a:gd name="T2" fmla="*/ 0 w 1800"/>
                <a:gd name="T3" fmla="*/ 0 h 784"/>
                <a:gd name="T4" fmla="*/ 0 60000 65536"/>
                <a:gd name="T5" fmla="*/ 0 60000 65536"/>
                <a:gd name="T6" fmla="*/ 0 w 1800"/>
                <a:gd name="T7" fmla="*/ 0 h 784"/>
                <a:gd name="T8" fmla="*/ 1800 w 1800"/>
                <a:gd name="T9" fmla="*/ 784 h 784"/>
              </a:gdLst>
              <a:ahLst/>
              <a:cxnLst>
                <a:cxn ang="T4">
                  <a:pos x="T0" y="T1"/>
                </a:cxn>
                <a:cxn ang="T5">
                  <a:pos x="T2" y="T3"/>
                </a:cxn>
              </a:cxnLst>
              <a:rect l="T6" t="T7" r="T8" b="T9"/>
              <a:pathLst>
                <a:path w="1800" h="784">
                  <a:moveTo>
                    <a:pt x="1800" y="784"/>
                  </a:moveTo>
                  <a:lnTo>
                    <a:pt x="0"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7" name="Freeform 2"/>
          <p:cNvSpPr>
            <a:spLocks/>
          </p:cNvSpPr>
          <p:nvPr/>
        </p:nvSpPr>
        <p:spPr bwMode="auto">
          <a:xfrm>
            <a:off x="6597650" y="4953000"/>
            <a:ext cx="2019300" cy="1041400"/>
          </a:xfrm>
          <a:custGeom>
            <a:avLst/>
            <a:gdLst>
              <a:gd name="T0" fmla="*/ 1272 w 1272"/>
              <a:gd name="T1" fmla="*/ 656 h 656"/>
              <a:gd name="T2" fmla="*/ 0 w 1272"/>
              <a:gd name="T3" fmla="*/ 108 h 656"/>
              <a:gd name="T4" fmla="*/ 412 w 1272"/>
              <a:gd name="T5" fmla="*/ 0 h 656"/>
              <a:gd name="T6" fmla="*/ 1272 w 1272"/>
              <a:gd name="T7" fmla="*/ 656 h 656"/>
              <a:gd name="T8" fmla="*/ 0 60000 65536"/>
              <a:gd name="T9" fmla="*/ 0 60000 65536"/>
              <a:gd name="T10" fmla="*/ 0 60000 65536"/>
              <a:gd name="T11" fmla="*/ 0 60000 65536"/>
              <a:gd name="T12" fmla="*/ 0 w 1272"/>
              <a:gd name="T13" fmla="*/ 0 h 656"/>
              <a:gd name="T14" fmla="*/ 1272 w 1272"/>
              <a:gd name="T15" fmla="*/ 656 h 656"/>
            </a:gdLst>
            <a:ahLst/>
            <a:cxnLst>
              <a:cxn ang="T8">
                <a:pos x="T0" y="T1"/>
              </a:cxn>
              <a:cxn ang="T9">
                <a:pos x="T2" y="T3"/>
              </a:cxn>
              <a:cxn ang="T10">
                <a:pos x="T4" y="T5"/>
              </a:cxn>
              <a:cxn ang="T11">
                <a:pos x="T6" y="T7"/>
              </a:cxn>
            </a:cxnLst>
            <a:rect l="T12" t="T13" r="T14" b="T15"/>
            <a:pathLst>
              <a:path w="1272" h="656">
                <a:moveTo>
                  <a:pt x="1272" y="656"/>
                </a:moveTo>
                <a:lnTo>
                  <a:pt x="0" y="108"/>
                </a:lnTo>
                <a:lnTo>
                  <a:pt x="412" y="0"/>
                </a:lnTo>
                <a:lnTo>
                  <a:pt x="1272" y="656"/>
                </a:lnTo>
                <a:close/>
              </a:path>
            </a:pathLst>
          </a:custGeom>
          <a:gradFill rotWithShape="1">
            <a:gsLst>
              <a:gs pos="0">
                <a:srgbClr val="A86B9F"/>
              </a:gs>
              <a:gs pos="50000">
                <a:srgbClr val="FDA1F0"/>
              </a:gs>
              <a:gs pos="100000">
                <a:srgbClr val="A86B9F"/>
              </a:gs>
            </a:gsLst>
            <a:lin ang="2700000" scaled="1"/>
          </a:gradFill>
          <a:ln w="3175">
            <a:solidFill>
              <a:schemeClr val="tx1"/>
            </a:solidFill>
            <a:round/>
            <a:headEnd/>
            <a:tailEnd/>
          </a:ln>
        </p:spPr>
        <p:txBody>
          <a:bodyPr/>
          <a:lstStyle/>
          <a:p>
            <a:pPr algn="ctr"/>
            <a:endParaRPr lang="tr-TR" dirty="0" smtClean="0"/>
          </a:p>
          <a:p>
            <a:pPr algn="ctr"/>
            <a:r>
              <a:rPr lang="tr-TR" b="1" dirty="0">
                <a:solidFill>
                  <a:srgbClr val="FF0000"/>
                </a:solidFill>
              </a:rPr>
              <a:t>Arakesit</a:t>
            </a:r>
          </a:p>
          <a:p>
            <a:pPr algn="ctr"/>
            <a:r>
              <a:rPr lang="tr-TR" b="1" dirty="0">
                <a:solidFill>
                  <a:srgbClr val="FF0000"/>
                </a:solidFill>
              </a:rPr>
              <a:t>Üçgendir.</a:t>
            </a:r>
            <a:endParaRPr lang="en-US" b="1" dirty="0">
              <a:solidFill>
                <a:srgbClr val="FF0000"/>
              </a:solidFill>
            </a:endParaRPr>
          </a:p>
          <a:p>
            <a:pPr algn="ctr"/>
            <a:endParaRPr lang="en-US" dirty="0"/>
          </a:p>
        </p:txBody>
      </p:sp>
      <p:grpSp>
        <p:nvGrpSpPr>
          <p:cNvPr id="28" name="Group 34"/>
          <p:cNvGrpSpPr>
            <a:grpSpLocks/>
          </p:cNvGrpSpPr>
          <p:nvPr/>
        </p:nvGrpSpPr>
        <p:grpSpPr bwMode="auto">
          <a:xfrm>
            <a:off x="6356350" y="3917950"/>
            <a:ext cx="2262188" cy="2081213"/>
            <a:chOff x="1536" y="1377"/>
            <a:chExt cx="2008" cy="1848"/>
          </a:xfrm>
        </p:grpSpPr>
        <p:sp>
          <p:nvSpPr>
            <p:cNvPr id="29" name="Freeform 35"/>
            <p:cNvSpPr>
              <a:spLocks/>
            </p:cNvSpPr>
            <p:nvPr/>
          </p:nvSpPr>
          <p:spPr bwMode="auto">
            <a:xfrm>
              <a:off x="1545" y="1380"/>
              <a:ext cx="1569" cy="1845"/>
            </a:xfrm>
            <a:custGeom>
              <a:avLst/>
              <a:gdLst>
                <a:gd name="T0" fmla="*/ 0 w 1569"/>
                <a:gd name="T1" fmla="*/ 1845 h 1845"/>
                <a:gd name="T2" fmla="*/ 1569 w 1569"/>
                <a:gd name="T3" fmla="*/ 0 h 1845"/>
                <a:gd name="T4" fmla="*/ 192 w 1569"/>
                <a:gd name="T5" fmla="*/ 1062 h 1845"/>
                <a:gd name="T6" fmla="*/ 0 w 1569"/>
                <a:gd name="T7" fmla="*/ 1845 h 1845"/>
                <a:gd name="T8" fmla="*/ 0 60000 65536"/>
                <a:gd name="T9" fmla="*/ 0 60000 65536"/>
                <a:gd name="T10" fmla="*/ 0 60000 65536"/>
                <a:gd name="T11" fmla="*/ 0 60000 65536"/>
                <a:gd name="T12" fmla="*/ 0 w 1569"/>
                <a:gd name="T13" fmla="*/ 0 h 1845"/>
                <a:gd name="T14" fmla="*/ 1569 w 1569"/>
                <a:gd name="T15" fmla="*/ 1845 h 1845"/>
              </a:gdLst>
              <a:ahLst/>
              <a:cxnLst>
                <a:cxn ang="T8">
                  <a:pos x="T0" y="T1"/>
                </a:cxn>
                <a:cxn ang="T9">
                  <a:pos x="T2" y="T3"/>
                </a:cxn>
                <a:cxn ang="T10">
                  <a:pos x="T4" y="T5"/>
                </a:cxn>
                <a:cxn ang="T11">
                  <a:pos x="T6" y="T7"/>
                </a:cxn>
              </a:cxnLst>
              <a:rect l="T12" t="T13" r="T14" b="T15"/>
              <a:pathLst>
                <a:path w="1569" h="1845">
                  <a:moveTo>
                    <a:pt x="0" y="1845"/>
                  </a:moveTo>
                  <a:lnTo>
                    <a:pt x="1569" y="0"/>
                  </a:lnTo>
                  <a:lnTo>
                    <a:pt x="192" y="1062"/>
                  </a:lnTo>
                  <a:lnTo>
                    <a:pt x="0" y="1845"/>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36"/>
            <p:cNvSpPr>
              <a:spLocks/>
            </p:cNvSpPr>
            <p:nvPr/>
          </p:nvSpPr>
          <p:spPr bwMode="auto">
            <a:xfrm>
              <a:off x="1536" y="1377"/>
              <a:ext cx="2008" cy="1847"/>
            </a:xfrm>
            <a:custGeom>
              <a:avLst/>
              <a:gdLst>
                <a:gd name="T0" fmla="*/ 0 w 2008"/>
                <a:gd name="T1" fmla="*/ 1847 h 1847"/>
                <a:gd name="T2" fmla="*/ 2008 w 2008"/>
                <a:gd name="T3" fmla="*/ 1847 h 1847"/>
                <a:gd name="T4" fmla="*/ 1572 w 2008"/>
                <a:gd name="T5" fmla="*/ 0 h 1847"/>
                <a:gd name="T6" fmla="*/ 0 60000 65536"/>
                <a:gd name="T7" fmla="*/ 0 60000 65536"/>
                <a:gd name="T8" fmla="*/ 0 60000 65536"/>
                <a:gd name="T9" fmla="*/ 0 w 2008"/>
                <a:gd name="T10" fmla="*/ 0 h 1847"/>
                <a:gd name="T11" fmla="*/ 2008 w 2008"/>
                <a:gd name="T12" fmla="*/ 1847 h 1847"/>
              </a:gdLst>
              <a:ahLst/>
              <a:cxnLst>
                <a:cxn ang="T6">
                  <a:pos x="T0" y="T1"/>
                </a:cxn>
                <a:cxn ang="T7">
                  <a:pos x="T2" y="T3"/>
                </a:cxn>
                <a:cxn ang="T8">
                  <a:pos x="T4" y="T5"/>
                </a:cxn>
              </a:cxnLst>
              <a:rect l="T9" t="T10" r="T11" b="T12"/>
              <a:pathLst>
                <a:path w="2008" h="1847">
                  <a:moveTo>
                    <a:pt x="0" y="1847"/>
                  </a:moveTo>
                  <a:lnTo>
                    <a:pt x="2008" y="1847"/>
                  </a:lnTo>
                  <a:lnTo>
                    <a:pt x="1572"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37"/>
            <p:cNvSpPr>
              <a:spLocks/>
            </p:cNvSpPr>
            <p:nvPr/>
          </p:nvSpPr>
          <p:spPr bwMode="auto">
            <a:xfrm>
              <a:off x="1736" y="2440"/>
              <a:ext cx="1800" cy="784"/>
            </a:xfrm>
            <a:custGeom>
              <a:avLst/>
              <a:gdLst>
                <a:gd name="T0" fmla="*/ 1800 w 1800"/>
                <a:gd name="T1" fmla="*/ 784 h 784"/>
                <a:gd name="T2" fmla="*/ 0 w 1800"/>
                <a:gd name="T3" fmla="*/ 0 h 784"/>
                <a:gd name="T4" fmla="*/ 0 60000 65536"/>
                <a:gd name="T5" fmla="*/ 0 60000 65536"/>
                <a:gd name="T6" fmla="*/ 0 w 1800"/>
                <a:gd name="T7" fmla="*/ 0 h 784"/>
                <a:gd name="T8" fmla="*/ 1800 w 1800"/>
                <a:gd name="T9" fmla="*/ 784 h 784"/>
              </a:gdLst>
              <a:ahLst/>
              <a:cxnLst>
                <a:cxn ang="T4">
                  <a:pos x="T0" y="T1"/>
                </a:cxn>
                <a:cxn ang="T5">
                  <a:pos x="T2" y="T3"/>
                </a:cxn>
              </a:cxnLst>
              <a:rect l="T6" t="T7" r="T8" b="T9"/>
              <a:pathLst>
                <a:path w="1800" h="784">
                  <a:moveTo>
                    <a:pt x="1800" y="784"/>
                  </a:moveTo>
                  <a:lnTo>
                    <a:pt x="0" y="0"/>
                  </a:ln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2"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320329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right)">
                                      <p:cBhvr>
                                        <p:cTn id="14" dur="1000"/>
                                        <p:tgtEl>
                                          <p:spTgt spid="2"/>
                                        </p:tgtEl>
                                      </p:cBhvr>
                                    </p:animEffect>
                                  </p:childTnLst>
                                  <p:subTnLst>
                                    <p:audio>
                                      <p:cMediaNode>
                                        <p:cTn display="0" masterRel="sameClick">
                                          <p:stCondLst>
                                            <p:cond evt="begin" delay="0">
                                              <p:tn val="12"/>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1000"/>
                                        <p:tgtEl>
                                          <p:spTgt spid="7"/>
                                        </p:tgtEl>
                                      </p:cBhvr>
                                    </p:animEffect>
                                  </p:childTnLst>
                                  <p:subTnLst>
                                    <p:audio>
                                      <p:cMediaNode>
                                        <p:cTn display="0" masterRel="sameClick">
                                          <p:stCondLst>
                                            <p:cond evt="begin" delay="0">
                                              <p:tn val="24"/>
                                            </p:cond>
                                          </p:stCondLst>
                                          <p:endCondLst>
                                            <p:cond evt="onStopAudio" delay="0">
                                              <p:tgtEl>
                                                <p:sldTgt/>
                                              </p:tgtEl>
                                            </p:cond>
                                          </p:endCondLst>
                                        </p:cTn>
                                        <p:tgtEl>
                                          <p:sndTgt r:embed="rId2" name="whoosh.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1000"/>
                                        <p:tgtEl>
                                          <p:spTgt spid="12"/>
                                        </p:tgtEl>
                                      </p:cBhvr>
                                    </p:animEffect>
                                  </p:childTnLst>
                                  <p:subTnLst>
                                    <p:audio>
                                      <p:cMediaNode>
                                        <p:cTn display="0" masterRel="sameClick">
                                          <p:stCondLst>
                                            <p:cond evt="begin" delay="0">
                                              <p:tn val="36"/>
                                            </p:cond>
                                          </p:stCondLst>
                                          <p:endCondLst>
                                            <p:cond evt="onStopAudio" delay="0">
                                              <p:tgtEl>
                                                <p:sldTgt/>
                                              </p:tgtEl>
                                            </p:cond>
                                          </p:endCondLst>
                                        </p:cTn>
                                        <p:tgtEl>
                                          <p:sndTgt r:embed="rId2" name="whoosh.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1000"/>
                                        <p:tgtEl>
                                          <p:spTgt spid="17"/>
                                        </p:tgtEl>
                                      </p:cBhvr>
                                    </p:animEffect>
                                  </p:childTnLst>
                                  <p:subTnLst>
                                    <p:audio>
                                      <p:cMediaNode>
                                        <p:cTn display="0" masterRel="sameClick">
                                          <p:stCondLst>
                                            <p:cond evt="begin" delay="0">
                                              <p:tn val="47"/>
                                            </p:cond>
                                          </p:stCondLst>
                                          <p:endCondLst>
                                            <p:cond evt="onStopAudio" delay="0">
                                              <p:tgtEl>
                                                <p:sldTgt/>
                                              </p:tgtEl>
                                            </p:cond>
                                          </p:endCondLst>
                                        </p:cTn>
                                        <p:tgtEl>
                                          <p:sndTgt r:embed="rId2" name="whoosh.wav"/>
                                        </p:tgtEl>
                                      </p:cMediaNode>
                                    </p:audio>
                                  </p:sub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ppt_x"/>
                                          </p:val>
                                        </p:tav>
                                        <p:tav tm="100000">
                                          <p:val>
                                            <p:strVal val="#ppt_x"/>
                                          </p:val>
                                        </p:tav>
                                      </p:tavLst>
                                    </p:anim>
                                    <p:anim calcmode="lin" valueType="num">
                                      <p:cBhvr additive="base">
                                        <p:cTn id="5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1000"/>
                                        <p:tgtEl>
                                          <p:spTgt spid="22"/>
                                        </p:tgtEl>
                                      </p:cBhvr>
                                    </p:animEffect>
                                  </p:childTnLst>
                                  <p:subTnLst>
                                    <p:audio>
                                      <p:cMediaNode>
                                        <p:cTn display="0" masterRel="sameClick">
                                          <p:stCondLst>
                                            <p:cond evt="begin" delay="0">
                                              <p:tn val="58"/>
                                            </p:cond>
                                          </p:stCondLst>
                                          <p:endCondLst>
                                            <p:cond evt="onStopAudio" delay="0">
                                              <p:tgtEl>
                                                <p:sldTgt/>
                                              </p:tgtEl>
                                            </p:cond>
                                          </p:endCondLst>
                                        </p:cTn>
                                        <p:tgtEl>
                                          <p:sndTgt r:embed="rId2" name="whoosh.wav"/>
                                        </p:tgtEl>
                                      </p:cMediaNode>
                                    </p:audio>
                                  </p:sub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500" fill="hold"/>
                                        <p:tgtEl>
                                          <p:spTgt spid="28"/>
                                        </p:tgtEl>
                                        <p:attrNameLst>
                                          <p:attrName>ppt_x</p:attrName>
                                        </p:attrNameLst>
                                      </p:cBhvr>
                                      <p:tavLst>
                                        <p:tav tm="0">
                                          <p:val>
                                            <p:strVal val="#ppt_x"/>
                                          </p:val>
                                        </p:tav>
                                        <p:tav tm="100000">
                                          <p:val>
                                            <p:strVal val="#ppt_x"/>
                                          </p:val>
                                        </p:tav>
                                      </p:tavLst>
                                    </p:anim>
                                    <p:anim calcmode="lin" valueType="num">
                                      <p:cBhvr additive="base">
                                        <p:cTn id="6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1000"/>
                                        <p:tgtEl>
                                          <p:spTgt spid="27"/>
                                        </p:tgtEl>
                                      </p:cBhvr>
                                    </p:animEffect>
                                  </p:childTnLst>
                                  <p:subTnLst>
                                    <p:audio>
                                      <p:cMediaNode>
                                        <p:cTn display="0" masterRel="sameClick">
                                          <p:stCondLst>
                                            <p:cond evt="begin" delay="0">
                                              <p:tn val="69"/>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2" grpId="0" animBg="1"/>
      <p:bldP spid="17" grpId="0" animBg="1"/>
      <p:bldP spid="22" grpId="0" animBg="1"/>
      <p:bldP spid="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228600" y="188640"/>
            <a:ext cx="8686800" cy="1190625"/>
          </a:xfrm>
          <a:prstGeom prst="rect">
            <a:avLst/>
          </a:prstGeom>
          <a:solidFill>
            <a:srgbClr val="FFCCFF">
              <a:alpha val="52157"/>
            </a:srgbClr>
          </a:solidFill>
          <a:ln w="9525">
            <a:solidFill>
              <a:srgbClr val="FF0000"/>
            </a:solidFill>
            <a:miter lim="800000"/>
            <a:headEnd/>
            <a:tailEnd/>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FF0000"/>
                </a:solidFill>
              </a:rPr>
              <a:t>	Bir </a:t>
            </a:r>
            <a:r>
              <a:rPr lang="tr-TR" b="1" dirty="0">
                <a:solidFill>
                  <a:srgbClr val="FF0000"/>
                </a:solidFill>
              </a:rPr>
              <a:t>çok yüzlü bir düzlemle kesildiğinde oluşan arakesit yüzeyinin köşe sayısı en fazla çok yüzlünün yüz sayısı kadardır.</a:t>
            </a:r>
          </a:p>
          <a:p>
            <a:pPr eaLnBrk="1" hangingPunct="1"/>
            <a:r>
              <a:rPr lang="tr-TR" b="1" dirty="0">
                <a:solidFill>
                  <a:srgbClr val="FF0000"/>
                </a:solidFill>
              </a:rPr>
              <a:t>	</a:t>
            </a:r>
            <a:r>
              <a:rPr lang="tr-TR" b="1" dirty="0" smtClean="0">
                <a:solidFill>
                  <a:srgbClr val="FF0000"/>
                </a:solidFill>
              </a:rPr>
              <a:t>Üçgen piramit  4  </a:t>
            </a:r>
            <a:r>
              <a:rPr lang="tr-TR" b="1" dirty="0">
                <a:solidFill>
                  <a:srgbClr val="FF0000"/>
                </a:solidFill>
              </a:rPr>
              <a:t>yüzlü olduğu için </a:t>
            </a:r>
            <a:r>
              <a:rPr lang="tr-TR" b="1" dirty="0" smtClean="0">
                <a:solidFill>
                  <a:srgbClr val="FF0000"/>
                </a:solidFill>
              </a:rPr>
              <a:t>Üçgen piramit bir </a:t>
            </a:r>
            <a:r>
              <a:rPr lang="tr-TR" b="1" dirty="0">
                <a:solidFill>
                  <a:srgbClr val="FF0000"/>
                </a:solidFill>
              </a:rPr>
              <a:t>düzlemle kesildiğinde oluşan çokgen en fazla </a:t>
            </a:r>
            <a:r>
              <a:rPr lang="tr-TR" b="1" dirty="0" smtClean="0">
                <a:solidFill>
                  <a:srgbClr val="FF0000"/>
                </a:solidFill>
              </a:rPr>
              <a:t>4 </a:t>
            </a:r>
            <a:r>
              <a:rPr lang="tr-TR" b="1" dirty="0">
                <a:solidFill>
                  <a:srgbClr val="FF0000"/>
                </a:solidFill>
              </a:rPr>
              <a:t>gen olur.</a:t>
            </a: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999" y="2420888"/>
            <a:ext cx="2629925" cy="3634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1466" y="2420888"/>
            <a:ext cx="2920864" cy="3634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2792" y="2420888"/>
            <a:ext cx="2457668" cy="3634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5"/>
              </a:rPr>
              <a:t>omeraskerden@hotmail.com.tr</a:t>
            </a:r>
            <a:endParaRPr lang="tr-TR"/>
          </a:p>
        </p:txBody>
      </p:sp>
    </p:spTree>
    <p:extLst>
      <p:ext uri="{BB962C8B-B14F-4D97-AF65-F5344CB8AC3E}">
        <p14:creationId xmlns:p14="http://schemas.microsoft.com/office/powerpoint/2010/main" val="568352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4"/>
          <p:cNvSpPr>
            <a:spLocks noChangeArrowheads="1"/>
          </p:cNvSpPr>
          <p:nvPr/>
        </p:nvSpPr>
        <p:spPr bwMode="auto">
          <a:xfrm>
            <a:off x="228600" y="46982"/>
            <a:ext cx="8686800" cy="1569660"/>
          </a:xfrm>
          <a:prstGeom prst="rect">
            <a:avLst/>
          </a:prstGeom>
          <a:solidFill>
            <a:srgbClr val="FFFF00"/>
          </a:solidFill>
          <a:ln w="9525">
            <a:solidFill>
              <a:schemeClr val="tx1"/>
            </a:solidFill>
            <a:miter lim="800000"/>
            <a:headEnd/>
            <a:tailEnd/>
          </a:ln>
        </p:spPr>
        <p:txBody>
          <a:bodyPr anchor="ctr">
            <a:spAutoFit/>
          </a:bodyPr>
          <a:lstStyle/>
          <a:p>
            <a:r>
              <a:rPr lang="tr-TR" sz="2400" b="1" dirty="0" smtClean="0">
                <a:solidFill>
                  <a:srgbClr val="FF0000"/>
                </a:solidFill>
              </a:rPr>
              <a:t>2)  </a:t>
            </a:r>
            <a:r>
              <a:rPr lang="tr-TR" sz="2400" b="1" dirty="0">
                <a:solidFill>
                  <a:srgbClr val="FF0000"/>
                </a:solidFill>
              </a:rPr>
              <a:t>KARE DİK PİRAMİTİN BİR DÜZLEM İLE ARAKESİTLERİ:</a:t>
            </a:r>
            <a:endParaRPr lang="tr-TR" sz="2400" dirty="0">
              <a:solidFill>
                <a:srgbClr val="FF0000"/>
              </a:solidFill>
            </a:endParaRPr>
          </a:p>
          <a:p>
            <a:pPr indent="449263"/>
            <a:r>
              <a:rPr lang="tr-TR" sz="2400" b="1" dirty="0"/>
              <a:t>	Bir geometrik cismi (kare dik piramidin</a:t>
            </a:r>
            <a:r>
              <a:rPr lang="tr-TR" sz="2400" dirty="0"/>
              <a:t> </a:t>
            </a:r>
            <a:r>
              <a:rPr lang="tr-TR" sz="2400" b="1" dirty="0"/>
              <a:t>) bir düzlemle kestiğimizde düzlem ile cismin ortak yüzeyine ARAKESİT denir. Bir kare dik piramidin bir düzlemle oluşturduğu arakesitler.</a:t>
            </a:r>
          </a:p>
        </p:txBody>
      </p:sp>
      <p:pic>
        <p:nvPicPr>
          <p:cNvPr id="409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86200"/>
            <a:ext cx="9144000" cy="235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0" name="AutoShape 10"/>
          <p:cNvSpPr>
            <a:spLocks noChangeArrowheads="1"/>
          </p:cNvSpPr>
          <p:nvPr/>
        </p:nvSpPr>
        <p:spPr bwMode="auto">
          <a:xfrm>
            <a:off x="358877" y="1981200"/>
            <a:ext cx="914400" cy="609600"/>
          </a:xfrm>
          <a:prstGeom prst="wedgeRectCallout">
            <a:avLst>
              <a:gd name="adj1" fmla="val 32986"/>
              <a:gd name="adj2" fmla="val 65106"/>
            </a:avLst>
          </a:prstGeom>
          <a:solidFill>
            <a:srgbClr val="FFCCFF"/>
          </a:solidFill>
          <a:ln w="9525">
            <a:solidFill>
              <a:srgbClr val="FF0000"/>
            </a:solidFill>
            <a:miter lim="800000"/>
            <a:headEnd/>
            <a:tailEnd/>
          </a:ln>
          <a:effectLst/>
        </p:spPr>
        <p:txBody>
          <a:bodyPr/>
          <a:lstStyle/>
          <a:p>
            <a:pPr algn="ctr"/>
            <a:r>
              <a:rPr lang="tr-TR" sz="3200" b="1"/>
              <a:t>1</a:t>
            </a:r>
          </a:p>
        </p:txBody>
      </p:sp>
      <p:sp>
        <p:nvSpPr>
          <p:cNvPr id="40971" name="AutoShape 11"/>
          <p:cNvSpPr>
            <a:spLocks noChangeArrowheads="1"/>
          </p:cNvSpPr>
          <p:nvPr/>
        </p:nvSpPr>
        <p:spPr bwMode="auto">
          <a:xfrm>
            <a:off x="4873066" y="1828800"/>
            <a:ext cx="4055368" cy="914400"/>
          </a:xfrm>
          <a:prstGeom prst="wedgeRectCallout">
            <a:avLst>
              <a:gd name="adj1" fmla="val 21319"/>
              <a:gd name="adj2" fmla="val 26780"/>
            </a:avLst>
          </a:prstGeom>
          <a:solidFill>
            <a:srgbClr val="FFCCFF">
              <a:alpha val="52941"/>
            </a:srgbClr>
          </a:solidFill>
          <a:ln w="9525">
            <a:solidFill>
              <a:srgbClr val="FF0000"/>
            </a:solidFill>
            <a:miter lim="800000"/>
            <a:headEnd/>
            <a:tailEnd/>
          </a:ln>
          <a:effectLst/>
        </p:spPr>
        <p:txBody>
          <a:bodyPr/>
          <a:lstStyle/>
          <a:p>
            <a:r>
              <a:rPr lang="tr-TR" b="1" dirty="0" smtClean="0"/>
              <a:t>	Kare </a:t>
            </a:r>
            <a:r>
              <a:rPr lang="tr-TR" b="1" dirty="0"/>
              <a:t>dik piramit tabana paralel bir düzlem ile kesildiğinde arakesit düzlemi bir karedir.</a:t>
            </a:r>
          </a:p>
        </p:txBody>
      </p:sp>
      <p:sp>
        <p:nvSpPr>
          <p:cNvPr id="45062" name="Dikdörtgen 5"/>
          <p:cNvSpPr>
            <a:spLocks noChangeArrowheads="1"/>
          </p:cNvSpPr>
          <p:nvPr/>
        </p:nvSpPr>
        <p:spPr bwMode="auto">
          <a:xfrm>
            <a:off x="5958641"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30894651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p:cTn id="7" dur="1000" fill="hold"/>
                                        <p:tgtEl>
                                          <p:spTgt spid="40964"/>
                                        </p:tgtEl>
                                        <p:attrNameLst>
                                          <p:attrName>ppt_x</p:attrName>
                                        </p:attrNameLst>
                                      </p:cBhvr>
                                      <p:tavLst>
                                        <p:tav tm="0">
                                          <p:val>
                                            <p:strVal val="#ppt_x-.2"/>
                                          </p:val>
                                        </p:tav>
                                        <p:tav tm="100000">
                                          <p:val>
                                            <p:strVal val="#ppt_x"/>
                                          </p:val>
                                        </p:tav>
                                      </p:tavLst>
                                    </p:anim>
                                    <p:anim calcmode="lin" valueType="num">
                                      <p:cBhvr>
                                        <p:cTn id="8" dur="1000" fill="hold"/>
                                        <p:tgtEl>
                                          <p:spTgt spid="4096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6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0970"/>
                                        </p:tgtEl>
                                        <p:attrNameLst>
                                          <p:attrName>style.visibility</p:attrName>
                                        </p:attrNameLst>
                                      </p:cBhvr>
                                      <p:to>
                                        <p:strVal val="visible"/>
                                      </p:to>
                                    </p:set>
                                    <p:anim calcmode="lin" valueType="num">
                                      <p:cBhvr>
                                        <p:cTn id="14" dur="1000" fill="hold"/>
                                        <p:tgtEl>
                                          <p:spTgt spid="40970"/>
                                        </p:tgtEl>
                                        <p:attrNameLst>
                                          <p:attrName>ppt_x</p:attrName>
                                        </p:attrNameLst>
                                      </p:cBhvr>
                                      <p:tavLst>
                                        <p:tav tm="0">
                                          <p:val>
                                            <p:strVal val="#ppt_x-.2"/>
                                          </p:val>
                                        </p:tav>
                                        <p:tav tm="100000">
                                          <p:val>
                                            <p:strVal val="#ppt_x"/>
                                          </p:val>
                                        </p:tav>
                                      </p:tavLst>
                                    </p:anim>
                                    <p:anim calcmode="lin" valueType="num">
                                      <p:cBhvr>
                                        <p:cTn id="15" dur="1000" fill="hold"/>
                                        <p:tgtEl>
                                          <p:spTgt spid="40970"/>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097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nodeType="clickEffect">
                                  <p:stCondLst>
                                    <p:cond delay="0"/>
                                  </p:stCondLst>
                                  <p:childTnLst>
                                    <p:set>
                                      <p:cBhvr>
                                        <p:cTn id="20" dur="1" fill="hold">
                                          <p:stCondLst>
                                            <p:cond delay="0"/>
                                          </p:stCondLst>
                                        </p:cTn>
                                        <p:tgtEl>
                                          <p:spTgt spid="40965"/>
                                        </p:tgtEl>
                                        <p:attrNameLst>
                                          <p:attrName>style.visibility</p:attrName>
                                        </p:attrNameLst>
                                      </p:cBhvr>
                                      <p:to>
                                        <p:strVal val="visible"/>
                                      </p:to>
                                    </p:set>
                                    <p:anim calcmode="lin" valueType="num">
                                      <p:cBhvr>
                                        <p:cTn id="21" dur="1000" fill="hold"/>
                                        <p:tgtEl>
                                          <p:spTgt spid="40965"/>
                                        </p:tgtEl>
                                        <p:attrNameLst>
                                          <p:attrName>ppt_x</p:attrName>
                                        </p:attrNameLst>
                                      </p:cBhvr>
                                      <p:tavLst>
                                        <p:tav tm="0">
                                          <p:val>
                                            <p:strVal val="#ppt_x-.2"/>
                                          </p:val>
                                        </p:tav>
                                        <p:tav tm="100000">
                                          <p:val>
                                            <p:strVal val="#ppt_x"/>
                                          </p:val>
                                        </p:tav>
                                      </p:tavLst>
                                    </p:anim>
                                    <p:anim calcmode="lin" valueType="num">
                                      <p:cBhvr>
                                        <p:cTn id="22" dur="1000" fill="hold"/>
                                        <p:tgtEl>
                                          <p:spTgt spid="4096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096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40971"/>
                                        </p:tgtEl>
                                        <p:attrNameLst>
                                          <p:attrName>style.visibility</p:attrName>
                                        </p:attrNameLst>
                                      </p:cBhvr>
                                      <p:to>
                                        <p:strVal val="visible"/>
                                      </p:to>
                                    </p:set>
                                    <p:anim calcmode="lin" valueType="num">
                                      <p:cBhvr>
                                        <p:cTn id="28" dur="1000" fill="hold"/>
                                        <p:tgtEl>
                                          <p:spTgt spid="40971"/>
                                        </p:tgtEl>
                                        <p:attrNameLst>
                                          <p:attrName>ppt_x</p:attrName>
                                        </p:attrNameLst>
                                      </p:cBhvr>
                                      <p:tavLst>
                                        <p:tav tm="0">
                                          <p:val>
                                            <p:strVal val="#ppt_x-.2"/>
                                          </p:val>
                                        </p:tav>
                                        <p:tav tm="100000">
                                          <p:val>
                                            <p:strVal val="#ppt_x"/>
                                          </p:val>
                                        </p:tav>
                                      </p:tavLst>
                                    </p:anim>
                                    <p:anim calcmode="lin" valueType="num">
                                      <p:cBhvr>
                                        <p:cTn id="29" dur="1000" fill="hold"/>
                                        <p:tgtEl>
                                          <p:spTgt spid="4097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40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animBg="1"/>
      <p:bldP spid="40970" grpId="0" animBg="1"/>
      <p:bldP spid="4097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28" y="692696"/>
            <a:ext cx="5184576" cy="57257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 name="Serbest Form 15"/>
          <p:cNvSpPr/>
          <p:nvPr/>
        </p:nvSpPr>
        <p:spPr>
          <a:xfrm>
            <a:off x="1514554" y="2708920"/>
            <a:ext cx="2150772" cy="476518"/>
          </a:xfrm>
          <a:custGeom>
            <a:avLst/>
            <a:gdLst>
              <a:gd name="connsiteX0" fmla="*/ 2137893 w 2150772"/>
              <a:gd name="connsiteY0" fmla="*/ 38636 h 476518"/>
              <a:gd name="connsiteX1" fmla="*/ 1725769 w 2150772"/>
              <a:gd name="connsiteY1" fmla="*/ 476518 h 476518"/>
              <a:gd name="connsiteX2" fmla="*/ 0 w 2150772"/>
              <a:gd name="connsiteY2" fmla="*/ 321971 h 476518"/>
              <a:gd name="connsiteX3" fmla="*/ 721217 w 2150772"/>
              <a:gd name="connsiteY3" fmla="*/ 0 h 476518"/>
              <a:gd name="connsiteX4" fmla="*/ 1159099 w 2150772"/>
              <a:gd name="connsiteY4" fmla="*/ 25757 h 476518"/>
              <a:gd name="connsiteX5" fmla="*/ 1171978 w 2150772"/>
              <a:gd name="connsiteY5" fmla="*/ 231819 h 476518"/>
              <a:gd name="connsiteX6" fmla="*/ 1416676 w 2150772"/>
              <a:gd name="connsiteY6" fmla="*/ 51515 h 476518"/>
              <a:gd name="connsiteX7" fmla="*/ 2150772 w 2150772"/>
              <a:gd name="connsiteY7" fmla="*/ 90152 h 476518"/>
              <a:gd name="connsiteX8" fmla="*/ 2137893 w 2150772"/>
              <a:gd name="connsiteY8" fmla="*/ 38636 h 476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0772" h="476518">
                <a:moveTo>
                  <a:pt x="2137893" y="38636"/>
                </a:moveTo>
                <a:lnTo>
                  <a:pt x="1725769" y="476518"/>
                </a:lnTo>
                <a:lnTo>
                  <a:pt x="0" y="321971"/>
                </a:lnTo>
                <a:lnTo>
                  <a:pt x="721217" y="0"/>
                </a:lnTo>
                <a:lnTo>
                  <a:pt x="1159099" y="25757"/>
                </a:lnTo>
                <a:lnTo>
                  <a:pt x="1171978" y="231819"/>
                </a:lnTo>
                <a:lnTo>
                  <a:pt x="1416676" y="51515"/>
                </a:lnTo>
                <a:lnTo>
                  <a:pt x="2150772" y="90152"/>
                </a:lnTo>
                <a:lnTo>
                  <a:pt x="2137893" y="38636"/>
                </a:lnTo>
                <a:close/>
              </a:path>
            </a:pathLst>
          </a:custGeom>
          <a:solidFill>
            <a:srgbClr val="00B05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AutoShape 11"/>
          <p:cNvSpPr>
            <a:spLocks noChangeArrowheads="1"/>
          </p:cNvSpPr>
          <p:nvPr/>
        </p:nvSpPr>
        <p:spPr bwMode="auto">
          <a:xfrm>
            <a:off x="3131840" y="235496"/>
            <a:ext cx="5763217" cy="745232"/>
          </a:xfrm>
          <a:prstGeom prst="wedgeRectCallout">
            <a:avLst>
              <a:gd name="adj1" fmla="val 21319"/>
              <a:gd name="adj2" fmla="val 26780"/>
            </a:avLst>
          </a:prstGeom>
          <a:solidFill>
            <a:srgbClr val="FFCCFF">
              <a:alpha val="52941"/>
            </a:srgbClr>
          </a:solidFill>
          <a:ln w="9525">
            <a:solidFill>
              <a:srgbClr val="FF0000"/>
            </a:solidFill>
            <a:miter lim="800000"/>
            <a:headEnd/>
            <a:tailEnd/>
          </a:ln>
          <a:effectLst/>
        </p:spPr>
        <p:txBody>
          <a:bodyPr/>
          <a:lstStyle/>
          <a:p>
            <a:r>
              <a:rPr lang="tr-TR" sz="2000" b="1" dirty="0" smtClean="0"/>
              <a:t>	Kare </a:t>
            </a:r>
            <a:r>
              <a:rPr lang="tr-TR" sz="2000" b="1" dirty="0"/>
              <a:t>dik piramit tabana paralel bir düzlem ile kesildiğinde arakesit düzlemi bir karedir.</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124744"/>
            <a:ext cx="4025264" cy="51537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erbest Form 2"/>
          <p:cNvSpPr/>
          <p:nvPr/>
        </p:nvSpPr>
        <p:spPr>
          <a:xfrm>
            <a:off x="6078828" y="3503054"/>
            <a:ext cx="1996226" cy="270456"/>
          </a:xfrm>
          <a:custGeom>
            <a:avLst/>
            <a:gdLst>
              <a:gd name="connsiteX0" fmla="*/ 1996226 w 1996226"/>
              <a:gd name="connsiteY0" fmla="*/ 154546 h 270456"/>
              <a:gd name="connsiteX1" fmla="*/ 1184857 w 1996226"/>
              <a:gd name="connsiteY1" fmla="*/ 0 h 270456"/>
              <a:gd name="connsiteX2" fmla="*/ 0 w 1996226"/>
              <a:gd name="connsiteY2" fmla="*/ 103031 h 270456"/>
              <a:gd name="connsiteX3" fmla="*/ 708338 w 1996226"/>
              <a:gd name="connsiteY3" fmla="*/ 270456 h 270456"/>
              <a:gd name="connsiteX4" fmla="*/ 1996226 w 1996226"/>
              <a:gd name="connsiteY4" fmla="*/ 154546 h 270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6226" h="270456">
                <a:moveTo>
                  <a:pt x="1996226" y="154546"/>
                </a:moveTo>
                <a:lnTo>
                  <a:pt x="1184857" y="0"/>
                </a:lnTo>
                <a:lnTo>
                  <a:pt x="0" y="103031"/>
                </a:lnTo>
                <a:lnTo>
                  <a:pt x="708338" y="270456"/>
                </a:lnTo>
                <a:lnTo>
                  <a:pt x="1996226" y="154546"/>
                </a:lnTo>
                <a:close/>
              </a:path>
            </a:pathLst>
          </a:custGeom>
          <a:solidFill>
            <a:srgbClr val="92D050">
              <a:alpha val="4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Kare</a:t>
            </a:r>
            <a:endParaRPr lang="tr-TR" b="1" dirty="0"/>
          </a:p>
        </p:txBody>
      </p:sp>
      <p:sp>
        <p:nvSpPr>
          <p:cNvPr id="6" name="Serbest Form 5"/>
          <p:cNvSpPr/>
          <p:nvPr/>
        </p:nvSpPr>
        <p:spPr>
          <a:xfrm>
            <a:off x="5353665" y="4881716"/>
            <a:ext cx="3569109" cy="1165123"/>
          </a:xfrm>
          <a:custGeom>
            <a:avLst/>
            <a:gdLst>
              <a:gd name="connsiteX0" fmla="*/ 3569109 w 3569109"/>
              <a:gd name="connsiteY0" fmla="*/ 604684 h 1165123"/>
              <a:gd name="connsiteX1" fmla="*/ 2050025 w 3569109"/>
              <a:gd name="connsiteY1" fmla="*/ 0 h 1165123"/>
              <a:gd name="connsiteX2" fmla="*/ 0 w 3569109"/>
              <a:gd name="connsiteY2" fmla="*/ 368710 h 1165123"/>
              <a:gd name="connsiteX3" fmla="*/ 1150374 w 3569109"/>
              <a:gd name="connsiteY3" fmla="*/ 1165123 h 1165123"/>
              <a:gd name="connsiteX4" fmla="*/ 3569109 w 3569109"/>
              <a:gd name="connsiteY4" fmla="*/ 604684 h 1165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9109" h="1165123">
                <a:moveTo>
                  <a:pt x="3569109" y="604684"/>
                </a:moveTo>
                <a:lnTo>
                  <a:pt x="2050025" y="0"/>
                </a:lnTo>
                <a:lnTo>
                  <a:pt x="0" y="368710"/>
                </a:lnTo>
                <a:lnTo>
                  <a:pt x="1150374" y="1165123"/>
                </a:lnTo>
                <a:lnTo>
                  <a:pt x="3569109" y="604684"/>
                </a:lnTo>
                <a:close/>
              </a:path>
            </a:pathLst>
          </a:custGeom>
          <a:solidFill>
            <a:srgbClr val="92D050">
              <a:alpha val="41176"/>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Kare</a:t>
            </a:r>
            <a:endParaRPr lang="tr-TR" dirty="0"/>
          </a:p>
        </p:txBody>
      </p:sp>
      <p:sp>
        <p:nvSpPr>
          <p:cNvPr id="9"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4"/>
              </a:rPr>
              <a:t>omeraskerden@hotmail.com.tr</a:t>
            </a:r>
            <a:endParaRPr lang="tr-TR"/>
          </a:p>
        </p:txBody>
      </p:sp>
    </p:spTree>
    <p:extLst>
      <p:ext uri="{BB962C8B-B14F-4D97-AF65-F5344CB8AC3E}">
        <p14:creationId xmlns:p14="http://schemas.microsoft.com/office/powerpoint/2010/main" val="1336867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ppt_x</p:attrName>
                                        </p:attrNameLst>
                                      </p:cBhvr>
                                      <p:tavLst>
                                        <p:tav tm="0">
                                          <p:val>
                                            <p:strVal val="#ppt_x-.2"/>
                                          </p:val>
                                        </p:tav>
                                        <p:tav tm="100000">
                                          <p:val>
                                            <p:strVal val="#ppt_x"/>
                                          </p:val>
                                        </p:tav>
                                      </p:tavLst>
                                    </p:anim>
                                    <p:anim calcmode="lin" valueType="num">
                                      <p:cBhvr>
                                        <p:cTn id="2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ppt_x"/>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animBg="1"/>
      <p:bldP spid="3"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052736"/>
            <a:ext cx="7704856" cy="5470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erbest Form 5"/>
          <p:cNvSpPr/>
          <p:nvPr/>
        </p:nvSpPr>
        <p:spPr>
          <a:xfrm>
            <a:off x="2760207" y="1481070"/>
            <a:ext cx="3451538" cy="811369"/>
          </a:xfrm>
          <a:custGeom>
            <a:avLst/>
            <a:gdLst>
              <a:gd name="connsiteX0" fmla="*/ 3451538 w 3451538"/>
              <a:gd name="connsiteY0" fmla="*/ 77274 h 811369"/>
              <a:gd name="connsiteX1" fmla="*/ 2820473 w 3451538"/>
              <a:gd name="connsiteY1" fmla="*/ 811369 h 811369"/>
              <a:gd name="connsiteX2" fmla="*/ 0 w 3451538"/>
              <a:gd name="connsiteY2" fmla="*/ 579550 h 811369"/>
              <a:gd name="connsiteX3" fmla="*/ 1056068 w 3451538"/>
              <a:gd name="connsiteY3" fmla="*/ 0 h 811369"/>
              <a:gd name="connsiteX4" fmla="*/ 3451538 w 3451538"/>
              <a:gd name="connsiteY4" fmla="*/ 77274 h 8113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538" h="811369">
                <a:moveTo>
                  <a:pt x="3451538" y="77274"/>
                </a:moveTo>
                <a:lnTo>
                  <a:pt x="2820473" y="811369"/>
                </a:lnTo>
                <a:lnTo>
                  <a:pt x="0" y="579550"/>
                </a:lnTo>
                <a:lnTo>
                  <a:pt x="1056068" y="0"/>
                </a:lnTo>
                <a:lnTo>
                  <a:pt x="3451538" y="77274"/>
                </a:lnTo>
                <a:close/>
              </a:path>
            </a:pathLst>
          </a:custGeom>
          <a:solidFill>
            <a:srgbClr val="00B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bg1"/>
                </a:solidFill>
              </a:rPr>
              <a:t>Arakesit Karedir.</a:t>
            </a:r>
            <a:endParaRPr lang="tr-TR" b="1" dirty="0">
              <a:solidFill>
                <a:schemeClr val="bg1"/>
              </a:solidFill>
            </a:endParaRPr>
          </a:p>
        </p:txBody>
      </p:sp>
      <p:sp>
        <p:nvSpPr>
          <p:cNvPr id="5" name="Dikdörtgen 4"/>
          <p:cNvSpPr>
            <a:spLocks noChangeArrowheads="1"/>
          </p:cNvSpPr>
          <p:nvPr/>
        </p:nvSpPr>
        <p:spPr bwMode="auto">
          <a:xfrm>
            <a:off x="5968247" y="6488668"/>
            <a:ext cx="31853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tr-TR" b="1">
                <a:solidFill>
                  <a:srgbClr val="FF0000"/>
                </a:solidFill>
                <a:hlinkClick r:id="rId3"/>
              </a:rPr>
              <a:t>omeraskerden@hotmail.com.tr</a:t>
            </a:r>
            <a:endParaRPr lang="tr-TR"/>
          </a:p>
        </p:txBody>
      </p:sp>
    </p:spTree>
    <p:extLst>
      <p:ext uri="{BB962C8B-B14F-4D97-AF65-F5344CB8AC3E}">
        <p14:creationId xmlns:p14="http://schemas.microsoft.com/office/powerpoint/2010/main" val="2951709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TotalTime>
  <Words>257</Words>
  <Application>Microsoft Office PowerPoint</Application>
  <PresentationFormat>Ekran Gösterisi (4:3)</PresentationFormat>
  <Paragraphs>198</Paragraphs>
  <Slides>25</Slides>
  <Notes>1</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heronmatematik@hotmail.com</dc:creator>
  <cp:lastModifiedBy>heronmatematik@hotmail.com</cp:lastModifiedBy>
  <cp:revision>76</cp:revision>
  <dcterms:created xsi:type="dcterms:W3CDTF">2013-04-27T21:30:49Z</dcterms:created>
  <dcterms:modified xsi:type="dcterms:W3CDTF">2013-04-28T13:14:19Z</dcterms:modified>
</cp:coreProperties>
</file>